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70" r:id="rId2"/>
    <p:sldId id="257" r:id="rId3"/>
    <p:sldId id="258" r:id="rId4"/>
    <p:sldId id="259" r:id="rId5"/>
    <p:sldId id="273" r:id="rId6"/>
    <p:sldId id="260" r:id="rId7"/>
    <p:sldId id="261" r:id="rId8"/>
    <p:sldId id="262" r:id="rId9"/>
    <p:sldId id="271" r:id="rId10"/>
    <p:sldId id="264" r:id="rId11"/>
    <p:sldId id="265" r:id="rId12"/>
    <p:sldId id="266" r:id="rId13"/>
    <p:sldId id="267" r:id="rId14"/>
    <p:sldId id="272" r:id="rId15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13"/>
    <p:restoredTop sz="94658"/>
  </p:normalViewPr>
  <p:slideViewPr>
    <p:cSldViewPr snapToGrid="0">
      <p:cViewPr varScale="1">
        <p:scale>
          <a:sx n="152" d="100"/>
          <a:sy n="152" d="100"/>
        </p:scale>
        <p:origin x="468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7494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585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A69DD-4EA8-9B42-1E4F-6BC5E6BD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CA90EA-3FE5-6471-3D9C-D0F38688B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E80AF0-5CAF-E892-3AB5-7F6BCF339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B3FE9-B0B6-6538-3DBE-3462EC1FA4C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2667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F8961-DF93-CB91-6F8A-13DC2830C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701E4B-15F9-8F57-F15C-0627AAF2F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E1A665-7963-1F9D-D0C6-AD736BB3C5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AB7E0-0FB9-D60F-7C54-525C9491805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3825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7B0CDB6-9447-B052-5073-38DB0EE73A08}"/>
              </a:ext>
            </a:extLst>
          </p:cNvPr>
          <p:cNvSpPr>
            <a:spLocks noGrp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3" name="Immagine 2">
            <a:hlinkClick r:id="rId3" action="ppaction://hlinksldjump"/>
            <a:extLst>
              <a:ext uri="{FF2B5EF4-FFF2-40B4-BE49-F238E27FC236}">
                <a16:creationId xmlns:a16="http://schemas.microsoft.com/office/drawing/2014/main" id="{B993D8C5-0334-1B61-F00F-E777753310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332" t="16596" r="28281" b="25186"/>
          <a:stretch/>
        </p:blipFill>
        <p:spPr>
          <a:xfrm>
            <a:off x="9574955" y="723900"/>
            <a:ext cx="1909864" cy="17312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slide" Target="slide10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28.svg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slide" Target="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magine 32">
            <a:extLst>
              <a:ext uri="{FF2B5EF4-FFF2-40B4-BE49-F238E27FC236}">
                <a16:creationId xmlns:a16="http://schemas.microsoft.com/office/drawing/2014/main" id="{FF56C158-7AA7-2FDF-58CC-EAEF06EF6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r="8022" b="4833"/>
          <a:stretch>
            <a:fillRect/>
          </a:stretch>
        </p:blipFill>
        <p:spPr>
          <a:xfrm>
            <a:off x="6362701" y="2102924"/>
            <a:ext cx="5829299" cy="4755076"/>
          </a:xfrm>
          <a:prstGeom prst="rect">
            <a:avLst/>
          </a:prstGeom>
        </p:spPr>
      </p:pic>
      <p:sp>
        <p:nvSpPr>
          <p:cNvPr id="31" name="Rettangolo 30">
            <a:extLst>
              <a:ext uri="{FF2B5EF4-FFF2-40B4-BE49-F238E27FC236}">
                <a16:creationId xmlns:a16="http://schemas.microsoft.com/office/drawing/2014/main" id="{80569FEB-6FBD-4D3B-B599-E532C726708E}"/>
              </a:ext>
            </a:extLst>
          </p:cNvPr>
          <p:cNvSpPr>
            <a:spLocks noGrp="1"/>
          </p:cNvSpPr>
          <p:nvPr/>
        </p:nvSpPr>
        <p:spPr>
          <a:xfrm>
            <a:off x="-1" y="76200"/>
            <a:ext cx="6353175" cy="6781800"/>
          </a:xfrm>
          <a:prstGeom prst="rect">
            <a:avLst/>
          </a:prstGeom>
          <a:solidFill>
            <a:schemeClr val="tx1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1DDAF00-DB73-4830-AD54-58068C3B7E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kicker-1-marker">
            <a:extLst>
              <a:ext uri="{FF2B5EF4-FFF2-40B4-BE49-F238E27FC236}">
                <a16:creationId xmlns:a16="http://schemas.microsoft.com/office/drawing/2014/main" id="{7FA25D0C-721A-42C7-98DF-E611A97A992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kicker-1-label">
            <a:extLst>
              <a:ext uri="{FF2B5EF4-FFF2-40B4-BE49-F238E27FC236}">
                <a16:creationId xmlns:a16="http://schemas.microsoft.com/office/drawing/2014/main" id="{FA73E196-6957-406A-866D-DC55BF1D5D42}"/>
              </a:ext>
            </a:extLst>
          </p:cNvPr>
          <p:cNvSpPr>
            <a:spLocks noGrp="1"/>
          </p:cNvSpPr>
          <p:nvPr/>
        </p:nvSpPr>
        <p:spPr>
          <a:xfrm>
            <a:off x="1104900" y="6667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EXECUTIVE MANAGEMENT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2D2303B-1699-4A76-A18D-538E6880FA87}"/>
              </a:ext>
            </a:extLst>
          </p:cNvPr>
          <p:cNvSpPr>
            <a:spLocks noGrp="1"/>
          </p:cNvSpPr>
          <p:nvPr/>
        </p:nvSpPr>
        <p:spPr>
          <a:xfrm>
            <a:off x="666750" y="1181100"/>
            <a:ext cx="5334000" cy="723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480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1">
                <a:solidFill>
                  <a:srgbClr val="FF8A00"/>
                </a:solidFill>
                <a:latin typeface="Assistant ExtraBold" pitchFamily="2" charset="-79"/>
                <a:ea typeface="Aptos Display"/>
                <a:cs typeface="Assistant ExtraBold" pitchFamily="2" charset="-79"/>
              </a:rPr>
              <a:t>Natty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3B0CC1F-863B-4BE6-A961-9AE9B76CD740}"/>
              </a:ext>
            </a:extLst>
          </p:cNvPr>
          <p:cNvSpPr>
            <a:spLocks noGrp="1"/>
          </p:cNvSpPr>
          <p:nvPr/>
        </p:nvSpPr>
        <p:spPr>
          <a:xfrm>
            <a:off x="704850" y="1952625"/>
            <a:ext cx="52959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1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chemeClr val="bg1"/>
                </a:solidFill>
                <a:latin typeface="Aptos"/>
                <a:ea typeface="Aptos"/>
                <a:cs typeface="Aptos"/>
              </a:rPr>
              <a:t>Lo SmartPOS che gestisce anche il contante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5D40F16-C6B0-4BF0-AC1B-1A219B868BD7}"/>
              </a:ext>
            </a:extLst>
          </p:cNvPr>
          <p:cNvSpPr>
            <a:spLocks noGrp="1"/>
          </p:cNvSpPr>
          <p:nvPr/>
        </p:nvSpPr>
        <p:spPr>
          <a:xfrm>
            <a:off x="704850" y="2487936"/>
            <a:ext cx="800100" cy="571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ACD962E-48B5-4380-85D2-1E7A97699D63}"/>
              </a:ext>
            </a:extLst>
          </p:cNvPr>
          <p:cNvSpPr>
            <a:spLocks noGrp="1"/>
          </p:cNvSpPr>
          <p:nvPr/>
        </p:nvSpPr>
        <p:spPr>
          <a:xfrm>
            <a:off x="704850" y="2718798"/>
            <a:ext cx="5169008" cy="627691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252128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chemeClr val="bg1"/>
                </a:solidFill>
                <a:latin typeface="Aptos"/>
                <a:ea typeface="Aptos"/>
                <a:cs typeface="Aptos"/>
              </a:rPr>
              <a:t>Una proposta Plug-In per trasformare operazioni di cassa, deposito e tracciabilita' in un flusso governato dal POS.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A86873B-A0AE-40FC-5AF7-C5FC436528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7086" y="472788"/>
            <a:ext cx="2251001" cy="1984662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1EF31DD0-97A6-84B9-E86B-40F26946DEEF}"/>
              </a:ext>
            </a:extLst>
          </p:cNvPr>
          <p:cNvSpPr>
            <a:spLocks noGrp="1"/>
          </p:cNvSpPr>
          <p:nvPr/>
        </p:nvSpPr>
        <p:spPr>
          <a:xfrm>
            <a:off x="666749" y="3449656"/>
            <a:ext cx="4919663" cy="909918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9639773-6CD4-FA35-3B9F-4A61DF98BB38}"/>
              </a:ext>
            </a:extLst>
          </p:cNvPr>
          <p:cNvSpPr>
            <a:spLocks noGrp="1"/>
          </p:cNvSpPr>
          <p:nvPr/>
        </p:nvSpPr>
        <p:spPr>
          <a:xfrm>
            <a:off x="895350" y="3678256"/>
            <a:ext cx="419100" cy="419100"/>
          </a:xfrm>
          <a:prstGeom prst="rect">
            <a:avLst/>
          </a:prstGeom>
          <a:solidFill>
            <a:srgbClr val="FF8A00"/>
          </a:solidFill>
          <a:ln w="9525">
            <a:solidFill>
              <a:srgbClr val="FF8A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27A91A5C-DC61-C423-F05B-24A465575D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937780" y="3725881"/>
            <a:ext cx="323850" cy="323850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DB18827B-4979-B1C5-5C2B-F4285FF88D5A}"/>
              </a:ext>
            </a:extLst>
          </p:cNvPr>
          <p:cNvSpPr>
            <a:spLocks noGrp="1"/>
          </p:cNvSpPr>
          <p:nvPr/>
        </p:nvSpPr>
        <p:spPr>
          <a:xfrm>
            <a:off x="1409700" y="3637915"/>
            <a:ext cx="20193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SmartPOS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AC572510-F9EF-E63C-6B68-BC6C1026C691}"/>
              </a:ext>
            </a:extLst>
          </p:cNvPr>
          <p:cNvSpPr>
            <a:spLocks noGrp="1"/>
          </p:cNvSpPr>
          <p:nvPr/>
        </p:nvSpPr>
        <p:spPr>
          <a:xfrm>
            <a:off x="1409700" y="3959524"/>
            <a:ext cx="3380815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latin typeface="Assistant" pitchFamily="2" charset="-79"/>
                <a:ea typeface="Aptos"/>
                <a:cs typeface="Assistant" pitchFamily="2" charset="-79"/>
              </a:rPr>
              <a:t>Un'unica superficie operativa</a:t>
            </a:r>
            <a:r>
              <a:rPr lang="it-IT" sz="1125" b="0">
                <a:latin typeface="Assistant" pitchFamily="2" charset="-79"/>
                <a:ea typeface="Aptos"/>
                <a:cs typeface="Assistant" pitchFamily="2" charset="-79"/>
              </a:rPr>
              <a:t> </a:t>
            </a:r>
            <a:r>
              <a:rPr sz="1125" b="0">
                <a:latin typeface="Assistant" pitchFamily="2" charset="-79"/>
                <a:ea typeface="Aptos"/>
                <a:cs typeface="Assistant" pitchFamily="2" charset="-79"/>
              </a:rPr>
              <a:t>per incasso e contante.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24DB5C1-339E-7F43-8435-737A947FC292}"/>
              </a:ext>
            </a:extLst>
          </p:cNvPr>
          <p:cNvSpPr>
            <a:spLocks noGrp="1"/>
          </p:cNvSpPr>
          <p:nvPr/>
        </p:nvSpPr>
        <p:spPr>
          <a:xfrm>
            <a:off x="666749" y="4485079"/>
            <a:ext cx="4919663" cy="909918"/>
          </a:xfrm>
          <a:prstGeom prst="rect">
            <a:avLst/>
          </a:prstGeom>
          <a:solidFill>
            <a:srgbClr val="FF8A00"/>
          </a:solidFill>
          <a:ln w="9525">
            <a:solidFill>
              <a:srgbClr val="FF8A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508C26FD-2238-AD26-2B0D-DE148177CF22}"/>
              </a:ext>
            </a:extLst>
          </p:cNvPr>
          <p:cNvSpPr>
            <a:spLocks noGrp="1"/>
          </p:cNvSpPr>
          <p:nvPr/>
        </p:nvSpPr>
        <p:spPr>
          <a:xfrm>
            <a:off x="895350" y="4726006"/>
            <a:ext cx="419100" cy="419100"/>
          </a:xfrm>
          <a:prstGeom prst="rect">
            <a:avLst/>
          </a:prstGeom>
          <a:solidFill>
            <a:schemeClr val="bg1"/>
          </a:solidFill>
          <a:ln w="9525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34" name="Elemento grafico 33">
            <a:extLst>
              <a:ext uri="{FF2B5EF4-FFF2-40B4-BE49-F238E27FC236}">
                <a16:creationId xmlns:a16="http://schemas.microsoft.com/office/drawing/2014/main" id="{FA2A6F4D-F5EC-CB70-676B-4FAA831B93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42975" y="4784277"/>
            <a:ext cx="323850" cy="323850"/>
          </a:xfrm>
          <a:prstGeom prst="rect">
            <a:avLst/>
          </a:prstGeom>
        </p:spPr>
      </p:pic>
      <p:sp>
        <p:nvSpPr>
          <p:cNvPr id="35" name="Rettangolo 34">
            <a:extLst>
              <a:ext uri="{FF2B5EF4-FFF2-40B4-BE49-F238E27FC236}">
                <a16:creationId xmlns:a16="http://schemas.microsoft.com/office/drawing/2014/main" id="{FCBC5800-7819-421B-315A-B31A3042F905}"/>
              </a:ext>
            </a:extLst>
          </p:cNvPr>
          <p:cNvSpPr>
            <a:spLocks noGrp="1"/>
          </p:cNvSpPr>
          <p:nvPr/>
        </p:nvSpPr>
        <p:spPr>
          <a:xfrm>
            <a:off x="1409700" y="4659892"/>
            <a:ext cx="20193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lang="it-IT" sz="18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Sicurezza</a:t>
            </a:r>
            <a:endParaRPr sz="1800" b="1">
              <a:solidFill>
                <a:schemeClr val="bg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FB6558A4-9DF4-D495-4079-2FF06F063DE1}"/>
              </a:ext>
            </a:extLst>
          </p:cNvPr>
          <p:cNvSpPr>
            <a:spLocks noGrp="1"/>
          </p:cNvSpPr>
          <p:nvPr/>
        </p:nvSpPr>
        <p:spPr>
          <a:xfrm>
            <a:off x="1409700" y="4981501"/>
            <a:ext cx="3380815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lang="it-IT" sz="1125">
                <a:solidFill>
                  <a:schemeClr val="bg1"/>
                </a:solidFill>
                <a:latin typeface="Assistant" pitchFamily="2" charset="-79"/>
                <a:ea typeface="Aptos"/>
                <a:cs typeface="Assistant" pitchFamily="2" charset="-79"/>
              </a:rPr>
              <a:t>Deposito guidato e gestione controllata del denaro.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5C211DCC-8BF9-25BA-4B27-FB7E21658FA0}"/>
              </a:ext>
            </a:extLst>
          </p:cNvPr>
          <p:cNvSpPr>
            <a:spLocks noGrp="1"/>
          </p:cNvSpPr>
          <p:nvPr/>
        </p:nvSpPr>
        <p:spPr>
          <a:xfrm>
            <a:off x="666749" y="5520502"/>
            <a:ext cx="4919663" cy="909918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E268826B-2057-EC37-C115-8CE2F27DA93E}"/>
              </a:ext>
            </a:extLst>
          </p:cNvPr>
          <p:cNvSpPr>
            <a:spLocks noGrp="1"/>
          </p:cNvSpPr>
          <p:nvPr/>
        </p:nvSpPr>
        <p:spPr>
          <a:xfrm>
            <a:off x="871104" y="5751245"/>
            <a:ext cx="443345" cy="419100"/>
          </a:xfrm>
          <a:prstGeom prst="rect">
            <a:avLst/>
          </a:prstGeom>
          <a:solidFill>
            <a:srgbClr val="FF8A00"/>
          </a:solidFill>
          <a:ln w="9525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39" name="Elemento grafico 38">
            <a:extLst>
              <a:ext uri="{FF2B5EF4-FFF2-40B4-BE49-F238E27FC236}">
                <a16:creationId xmlns:a16="http://schemas.microsoft.com/office/drawing/2014/main" id="{775FA952-63D7-27BA-4BD0-C25DD1EA6C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919045" y="5798870"/>
            <a:ext cx="342585" cy="323850"/>
          </a:xfrm>
          <a:prstGeom prst="rect">
            <a:avLst/>
          </a:prstGeom>
        </p:spPr>
      </p:pic>
      <p:sp>
        <p:nvSpPr>
          <p:cNvPr id="40" name="Rettangolo 39">
            <a:extLst>
              <a:ext uri="{FF2B5EF4-FFF2-40B4-BE49-F238E27FC236}">
                <a16:creationId xmlns:a16="http://schemas.microsoft.com/office/drawing/2014/main" id="{2F595C3E-EF00-E7A3-D25D-9783837D67AF}"/>
              </a:ext>
            </a:extLst>
          </p:cNvPr>
          <p:cNvSpPr>
            <a:spLocks noGrp="1"/>
          </p:cNvSpPr>
          <p:nvPr/>
        </p:nvSpPr>
        <p:spPr>
          <a:xfrm>
            <a:off x="1409700" y="5683691"/>
            <a:ext cx="20193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lang="it-IT" sz="180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MoneyFlow</a:t>
            </a:r>
            <a:endParaRPr sz="1800" b="1">
              <a:solidFill>
                <a:srgbClr val="111014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DC590D60-3707-F2BF-ABD6-5FDBC614E6BE}"/>
              </a:ext>
            </a:extLst>
          </p:cNvPr>
          <p:cNvSpPr>
            <a:spLocks noGrp="1"/>
          </p:cNvSpPr>
          <p:nvPr/>
        </p:nvSpPr>
        <p:spPr>
          <a:xfrm>
            <a:off x="1409700" y="6005300"/>
            <a:ext cx="3380815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lang="it-IT" sz="1125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Controllo centralizzato e visibilita' multisede.</a:t>
            </a:r>
          </a:p>
        </p:txBody>
      </p:sp>
    </p:spTree>
    <p:extLst>
      <p:ext uri="{BB962C8B-B14F-4D97-AF65-F5344CB8AC3E}">
        <p14:creationId xmlns:p14="http://schemas.microsoft.com/office/powerpoint/2010/main" val="4162384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A5FCF5C-7CCA-4AC4-AE68-F81E90B7B1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E7BDEB3-0C4F-4874-B2EB-C099BCA6B92F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B3EB424-FFF4-45A0-8D1A-0A7CBA567879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kicker-2-marker">
            <a:extLst>
              <a:ext uri="{FF2B5EF4-FFF2-40B4-BE49-F238E27FC236}">
                <a16:creationId xmlns:a16="http://schemas.microsoft.com/office/drawing/2014/main" id="{EFEFDB95-8EE7-44EC-AF50-158367AA8384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2-label">
            <a:extLst>
              <a:ext uri="{FF2B5EF4-FFF2-40B4-BE49-F238E27FC236}">
                <a16:creationId xmlns:a16="http://schemas.microsoft.com/office/drawing/2014/main" id="{FCBC2BAD-39EA-4D4C-8654-38821924698A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IL PROBLEMA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1B5DF35-4C7F-49DF-9D38-94A28C00C2ED}"/>
              </a:ext>
            </a:extLst>
          </p:cNvPr>
          <p:cNvSpPr>
            <a:spLocks noGrp="1"/>
          </p:cNvSpPr>
          <p:nvPr/>
        </p:nvSpPr>
        <p:spPr>
          <a:xfrm>
            <a:off x="609600" y="971550"/>
            <a:ext cx="7239000" cy="12001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ea typeface="Aptos Display"/>
                <a:cs typeface="Assistant ExtraBold" pitchFamily="2" charset="-79"/>
              </a:rPr>
              <a:t>La gestione del contante resta manuale, costosa e poco tracciabile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CC1D981-B6F6-4827-96D7-7882295CA69C}"/>
              </a:ext>
            </a:extLst>
          </p:cNvPr>
          <p:cNvSpPr>
            <a:spLocks noGrp="1"/>
          </p:cNvSpPr>
          <p:nvPr/>
        </p:nvSpPr>
        <p:spPr>
          <a:xfrm>
            <a:off x="628649" y="2164278"/>
            <a:ext cx="8561686" cy="685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lang="it-IT" sz="1650">
                <a:latin typeface="Assistant" pitchFamily="2" charset="-79"/>
                <a:ea typeface="Aptos"/>
                <a:cs typeface="Assistant" pitchFamily="2" charset="-79"/>
              </a:rPr>
              <a:t>Il processo resta fragile quando </a:t>
            </a:r>
            <a:r>
              <a:rPr lang="it-IT" sz="1650" b="1">
                <a:latin typeface="Assistant" pitchFamily="2" charset="-79"/>
                <a:ea typeface="Aptos"/>
                <a:cs typeface="Assistant" pitchFamily="2" charset="-79"/>
              </a:rPr>
              <a:t>conteggio, deposito e verifica </a:t>
            </a:r>
            <a:r>
              <a:rPr lang="it-IT" sz="1650">
                <a:latin typeface="Assistant" pitchFamily="2" charset="-79"/>
                <a:ea typeface="Aptos"/>
                <a:cs typeface="Assistant" pitchFamily="2" charset="-79"/>
              </a:rPr>
              <a:t>sono separati dal punto vendita.</a:t>
            </a:r>
          </a:p>
          <a:p>
            <a:pPr algn="l"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endParaRPr sz="1650" b="0">
              <a:latin typeface="Aptos"/>
              <a:ea typeface="Aptos"/>
              <a:cs typeface="Aptos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E88405A-85F6-4DB8-95BF-4875BCD2BFBD}"/>
              </a:ext>
            </a:extLst>
          </p:cNvPr>
          <p:cNvSpPr>
            <a:spLocks noGrp="1"/>
          </p:cNvSpPr>
          <p:nvPr/>
        </p:nvSpPr>
        <p:spPr>
          <a:xfrm>
            <a:off x="646410" y="3067050"/>
            <a:ext cx="3000375" cy="11239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B819AEC-51EF-4E70-BA89-593CAAB604B9}"/>
              </a:ext>
            </a:extLst>
          </p:cNvPr>
          <p:cNvSpPr>
            <a:spLocks noGrp="1"/>
          </p:cNvSpPr>
          <p:nvPr/>
        </p:nvSpPr>
        <p:spPr>
          <a:xfrm>
            <a:off x="817860" y="3257550"/>
            <a:ext cx="419100" cy="419100"/>
          </a:xfrm>
          <a:prstGeom prst="rect">
            <a:avLst/>
          </a:prstGeom>
          <a:solidFill>
            <a:srgbClr val="FFE5C2"/>
          </a:solidFill>
          <a:ln w="9525">
            <a:solidFill>
              <a:srgbClr val="FFE5C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1" name="Elemento grafico 1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913110" y="3352800"/>
            <a:ext cx="228600" cy="228600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737696BA-3437-4205-B70E-FA45FFAAC27F}"/>
              </a:ext>
            </a:extLst>
          </p:cNvPr>
          <p:cNvSpPr>
            <a:spLocks noGrp="1"/>
          </p:cNvSpPr>
          <p:nvPr/>
        </p:nvSpPr>
        <p:spPr>
          <a:xfrm>
            <a:off x="1370310" y="3257550"/>
            <a:ext cx="2085975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Manuale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B0E093E-0BA7-4324-943B-F1C701765180}"/>
              </a:ext>
            </a:extLst>
          </p:cNvPr>
          <p:cNvSpPr>
            <a:spLocks noGrp="1"/>
          </p:cNvSpPr>
          <p:nvPr/>
        </p:nvSpPr>
        <p:spPr>
          <a:xfrm>
            <a:off x="1370310" y="3562350"/>
            <a:ext cx="2085975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Attivita' operative ripetute e dipendenti dall'operatore.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B5413A0-64D8-42CB-AA34-1F7BF6D4FB5E}"/>
              </a:ext>
            </a:extLst>
          </p:cNvPr>
          <p:cNvSpPr>
            <a:spLocks noGrp="1"/>
          </p:cNvSpPr>
          <p:nvPr/>
        </p:nvSpPr>
        <p:spPr>
          <a:xfrm>
            <a:off x="3780135" y="3609975"/>
            <a:ext cx="819150" cy="190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5" name="Elemento grafico 1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561185" y="3505200"/>
            <a:ext cx="228600" cy="228600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43938A16-4164-4254-8FDE-534CB5CC324F}"/>
              </a:ext>
            </a:extLst>
          </p:cNvPr>
          <p:cNvSpPr>
            <a:spLocks noGrp="1"/>
          </p:cNvSpPr>
          <p:nvPr/>
        </p:nvSpPr>
        <p:spPr>
          <a:xfrm>
            <a:off x="4951710" y="3067050"/>
            <a:ext cx="3000375" cy="11239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745BCA3-01D1-42A3-B3F8-A76495EB966C}"/>
              </a:ext>
            </a:extLst>
          </p:cNvPr>
          <p:cNvSpPr>
            <a:spLocks noGrp="1"/>
          </p:cNvSpPr>
          <p:nvPr/>
        </p:nvSpPr>
        <p:spPr>
          <a:xfrm>
            <a:off x="5123160" y="3257550"/>
            <a:ext cx="419100" cy="419100"/>
          </a:xfrm>
          <a:prstGeom prst="rect">
            <a:avLst/>
          </a:prstGeom>
          <a:solidFill>
            <a:srgbClr val="EEE7DC"/>
          </a:solidFill>
          <a:ln w="9525">
            <a:solidFill>
              <a:srgbClr val="EEE7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8" name="Elemento grafico 1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5218410" y="3352800"/>
            <a:ext cx="228600" cy="228600"/>
          </a:xfrm>
          <a:prstGeom prst="rect">
            <a:avLst/>
          </a:prstGeom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69F61020-7667-46B9-97A3-0371B38CBBFE}"/>
              </a:ext>
            </a:extLst>
          </p:cNvPr>
          <p:cNvSpPr>
            <a:spLocks noGrp="1"/>
          </p:cNvSpPr>
          <p:nvPr/>
        </p:nvSpPr>
        <p:spPr>
          <a:xfrm>
            <a:off x="5675610" y="3257550"/>
            <a:ext cx="2085975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Costoso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6B93B04-266C-4F5A-BB6E-9B84FA0D64E3}"/>
              </a:ext>
            </a:extLst>
          </p:cNvPr>
          <p:cNvSpPr>
            <a:spLocks noGrp="1"/>
          </p:cNvSpPr>
          <p:nvPr/>
        </p:nvSpPr>
        <p:spPr>
          <a:xfrm>
            <a:off x="5675610" y="3562350"/>
            <a:ext cx="2085975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Tempi di gestione e riconciliazione che assorbono attenzione.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8EB2C1B-117F-48A7-A2CA-E61D434AD43E}"/>
              </a:ext>
            </a:extLst>
          </p:cNvPr>
          <p:cNvSpPr>
            <a:spLocks noGrp="1"/>
          </p:cNvSpPr>
          <p:nvPr/>
        </p:nvSpPr>
        <p:spPr>
          <a:xfrm>
            <a:off x="8094960" y="3609975"/>
            <a:ext cx="438150" cy="190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2" name="Elemento grafico 2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495010" y="3505200"/>
            <a:ext cx="228600" cy="228600"/>
          </a:xfrm>
          <a:prstGeom prst="rect">
            <a:avLst/>
          </a:prstGeom>
        </p:spPr>
      </p:pic>
      <p:sp>
        <p:nvSpPr>
          <p:cNvPr id="23" name="Rettangolo 22">
            <a:extLst>
              <a:ext uri="{FF2B5EF4-FFF2-40B4-BE49-F238E27FC236}">
                <a16:creationId xmlns:a16="http://schemas.microsoft.com/office/drawing/2014/main" id="{36B30B01-7B0B-4272-8011-254D94A32460}"/>
              </a:ext>
            </a:extLst>
          </p:cNvPr>
          <p:cNvSpPr>
            <a:spLocks noGrp="1"/>
          </p:cNvSpPr>
          <p:nvPr/>
        </p:nvSpPr>
        <p:spPr>
          <a:xfrm>
            <a:off x="8923635" y="3067050"/>
            <a:ext cx="2524125" cy="11239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109CE50-7828-4238-BFA8-C20705B613CB}"/>
              </a:ext>
            </a:extLst>
          </p:cNvPr>
          <p:cNvSpPr>
            <a:spLocks noGrp="1"/>
          </p:cNvSpPr>
          <p:nvPr/>
        </p:nvSpPr>
        <p:spPr>
          <a:xfrm>
            <a:off x="9095085" y="3257550"/>
            <a:ext cx="419100" cy="419100"/>
          </a:xfrm>
          <a:prstGeom prst="rect">
            <a:avLst/>
          </a:prstGeom>
          <a:solidFill>
            <a:srgbClr val="D8F0F2"/>
          </a:solidFill>
          <a:ln w="9525">
            <a:solidFill>
              <a:srgbClr val="D8F0F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5" name="Elemento grafico 2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190335" y="3352800"/>
            <a:ext cx="228600" cy="228600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7F071D98-A440-43A0-92B5-E079572AC764}"/>
              </a:ext>
            </a:extLst>
          </p:cNvPr>
          <p:cNvSpPr>
            <a:spLocks noGrp="1"/>
          </p:cNvSpPr>
          <p:nvPr/>
        </p:nvSpPr>
        <p:spPr>
          <a:xfrm>
            <a:off x="9647535" y="3257550"/>
            <a:ext cx="1609725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Poco tracciabile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DB5414F-9665-46B5-8C11-E41B55B306CB}"/>
              </a:ext>
            </a:extLst>
          </p:cNvPr>
          <p:cNvSpPr>
            <a:spLocks noGrp="1"/>
          </p:cNvSpPr>
          <p:nvPr/>
        </p:nvSpPr>
        <p:spPr>
          <a:xfrm>
            <a:off x="9647535" y="3562350"/>
            <a:ext cx="1609725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Verifiche e ricevute non sempre immediate nel flusso POS.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91732723-0200-425D-859E-19E9B3F85B3D}"/>
              </a:ext>
            </a:extLst>
          </p:cNvPr>
          <p:cNvSpPr>
            <a:spLocks noGrp="1"/>
          </p:cNvSpPr>
          <p:nvPr/>
        </p:nvSpPr>
        <p:spPr>
          <a:xfrm>
            <a:off x="646410" y="4645779"/>
            <a:ext cx="10858500" cy="1181100"/>
          </a:xfrm>
          <a:prstGeom prst="rect">
            <a:avLst/>
          </a:prstGeom>
          <a:solidFill>
            <a:srgbClr val="11101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E2B6605B-77A3-47C0-B39E-6DAA4E94C441}"/>
              </a:ext>
            </a:extLst>
          </p:cNvPr>
          <p:cNvSpPr>
            <a:spLocks noGrp="1"/>
          </p:cNvSpPr>
          <p:nvPr/>
        </p:nvSpPr>
        <p:spPr>
          <a:xfrm>
            <a:off x="1047750" y="4818360"/>
            <a:ext cx="10534650" cy="476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200" b="1">
                <a:solidFill>
                  <a:srgbClr val="FF8A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8A00"/>
                </a:solidFill>
                <a:latin typeface="Assistant" pitchFamily="2" charset="-79"/>
                <a:ea typeface="Aptos"/>
                <a:cs typeface="Assistant" pitchFamily="2" charset="-79"/>
              </a:rPr>
              <a:t>Punto critico</a:t>
            </a:r>
            <a:endParaRPr lang="it-IT" sz="3000" b="1">
              <a:solidFill>
                <a:srgbClr val="FF8A00"/>
              </a:solidFill>
              <a:latin typeface="Assistant" pitchFamily="2" charset="-79"/>
              <a:ea typeface="Aptos"/>
              <a:cs typeface="Assistant" pitchFamily="2" charset="-79"/>
            </a:endParaRPr>
          </a:p>
          <a:p>
            <a:pPr>
              <a:defRPr sz="1200" b="1">
                <a:solidFill>
                  <a:srgbClr val="FF8A00"/>
                </a:solidFill>
                <a:latin typeface="Aptos"/>
                <a:ea typeface="Aptos"/>
                <a:cs typeface="Aptos"/>
              </a:defRPr>
            </a:pPr>
            <a:endParaRPr sz="2000" b="1">
              <a:solidFill>
                <a:srgbClr val="FF8A00"/>
              </a:solidFill>
              <a:latin typeface="Assistant" pitchFamily="2" charset="-79"/>
              <a:ea typeface="Aptos"/>
              <a:cs typeface="Assistant" pitchFamily="2" charset="-79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BD42A348-C371-CC5F-68EF-AE4F8F1F4D60}"/>
              </a:ext>
            </a:extLst>
          </p:cNvPr>
          <p:cNvSpPr txBox="1"/>
          <p:nvPr/>
        </p:nvSpPr>
        <p:spPr>
          <a:xfrm>
            <a:off x="980916" y="5294610"/>
            <a:ext cx="10534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it-IT" sz="1800">
                <a:solidFill>
                  <a:srgbClr val="FFFFFF"/>
                </a:solidFill>
                <a:latin typeface="Assistant" pitchFamily="2" charset="-79"/>
                <a:ea typeface="Aptos"/>
                <a:cs typeface="Assistant" pitchFamily="2" charset="-79"/>
              </a:rPr>
              <a:t>Il POS vede il pagamento, ma non governa ancora l'intero ciclo del contante.</a:t>
            </a:r>
          </a:p>
        </p:txBody>
      </p:sp>
    </p:spTree>
    <p:extLst>
      <p:ext uri="{BB962C8B-B14F-4D97-AF65-F5344CB8AC3E}">
        <p14:creationId xmlns:p14="http://schemas.microsoft.com/office/powerpoint/2010/main" val="1030849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4BC1127-B244-4750-8750-C2CA06A8BF9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6606BCB-5267-44E9-A7DA-1CFAA96D4F1E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88E521A-F7F0-440D-8B52-6027C34FC1B5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5" name="kicker-3-marker">
            <a:extLst>
              <a:ext uri="{FF2B5EF4-FFF2-40B4-BE49-F238E27FC236}">
                <a16:creationId xmlns:a16="http://schemas.microsoft.com/office/drawing/2014/main" id="{78BBE7D1-B0C9-4458-BB7A-7630C37ADF4D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3-label">
            <a:extLst>
              <a:ext uri="{FF2B5EF4-FFF2-40B4-BE49-F238E27FC236}">
                <a16:creationId xmlns:a16="http://schemas.microsoft.com/office/drawing/2014/main" id="{E9D0C877-CB90-46F2-B4F5-05C7D83A701A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LA SOLUZIONE PLUG-IN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DF59C26-F9B7-404A-AB4D-CC993CBAAB91}"/>
              </a:ext>
            </a:extLst>
          </p:cNvPr>
          <p:cNvSpPr>
            <a:spLocks noGrp="1"/>
          </p:cNvSpPr>
          <p:nvPr/>
        </p:nvSpPr>
        <p:spPr>
          <a:xfrm>
            <a:off x="609599" y="971550"/>
            <a:ext cx="7743825" cy="1219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Un solo dispositivo unisce pagamenti elettronici e gestione sicura del contante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8A2AB28-1A2D-4641-817C-C7E2EF231039}"/>
              </a:ext>
            </a:extLst>
          </p:cNvPr>
          <p:cNvSpPr>
            <a:spLocks noGrp="1"/>
          </p:cNvSpPr>
          <p:nvPr/>
        </p:nvSpPr>
        <p:spPr>
          <a:xfrm>
            <a:off x="628650" y="2157174"/>
            <a:ext cx="7536404" cy="666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Natty</a:t>
            </a:r>
            <a:r>
              <a:rPr sz="165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 porta le operazioni di deposito dentro </a:t>
            </a:r>
            <a:r>
              <a:rPr sz="1650" b="1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una sequenza guidata, verificabile e collegata al controllo centrale.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A44AB72-2D8B-4C68-ACA6-955183C50C3A}"/>
              </a:ext>
            </a:extLst>
          </p:cNvPr>
          <p:cNvSpPr>
            <a:spLocks noGrp="1"/>
          </p:cNvSpPr>
          <p:nvPr/>
        </p:nvSpPr>
        <p:spPr>
          <a:xfrm>
            <a:off x="4476750" y="2962638"/>
            <a:ext cx="1714630" cy="3130493"/>
          </a:xfrm>
          <a:prstGeom prst="rect">
            <a:avLst/>
          </a:prstGeom>
          <a:solidFill>
            <a:srgbClr val="111014"/>
          </a:solidFill>
          <a:ln w="9525">
            <a:solidFill>
              <a:srgbClr val="302A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632339" y="3115039"/>
            <a:ext cx="1403322" cy="2806643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FBEC7D8F-8B62-481D-883D-CA73CBE99AF6}"/>
              </a:ext>
            </a:extLst>
          </p:cNvPr>
          <p:cNvSpPr>
            <a:spLocks noGrp="1"/>
          </p:cNvSpPr>
          <p:nvPr/>
        </p:nvSpPr>
        <p:spPr>
          <a:xfrm>
            <a:off x="635842" y="2924539"/>
            <a:ext cx="3404570" cy="8096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2663AB8-C90A-4777-BE70-7024A9B68981}"/>
              </a:ext>
            </a:extLst>
          </p:cNvPr>
          <p:cNvSpPr>
            <a:spLocks noGrp="1"/>
          </p:cNvSpPr>
          <p:nvPr/>
        </p:nvSpPr>
        <p:spPr>
          <a:xfrm>
            <a:off x="807292" y="3115039"/>
            <a:ext cx="419100" cy="419100"/>
          </a:xfrm>
          <a:prstGeom prst="rect">
            <a:avLst/>
          </a:prstGeom>
          <a:solidFill>
            <a:srgbClr val="EEE7DC"/>
          </a:solidFill>
          <a:ln w="9525">
            <a:solidFill>
              <a:srgbClr val="EEE7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4" name="Elemento grafico 1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902542" y="3210289"/>
            <a:ext cx="228600" cy="228600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1F552AFB-C69F-4BDB-9B7C-001CD5D5208D}"/>
              </a:ext>
            </a:extLst>
          </p:cNvPr>
          <p:cNvSpPr>
            <a:spLocks noGrp="1"/>
          </p:cNvSpPr>
          <p:nvPr/>
        </p:nvSpPr>
        <p:spPr>
          <a:xfrm>
            <a:off x="1359742" y="3115039"/>
            <a:ext cx="19431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Pagamenti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8A5AFCE-C4B0-47F9-8078-02BA8E5A55A6}"/>
              </a:ext>
            </a:extLst>
          </p:cNvPr>
          <p:cNvSpPr>
            <a:spLocks noGrp="1"/>
          </p:cNvSpPr>
          <p:nvPr/>
        </p:nvSpPr>
        <p:spPr>
          <a:xfrm>
            <a:off x="1359741" y="3376374"/>
            <a:ext cx="2680671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Il POS resta il touchpoint operativo.</a:t>
            </a:r>
          </a:p>
        </p:txBody>
      </p:sp>
      <p:pic>
        <p:nvPicPr>
          <p:cNvPr id="18" name="Elemento grafico 1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 rot="5400000">
            <a:off x="2216992" y="3848464"/>
            <a:ext cx="228600" cy="228600"/>
          </a:xfrm>
          <a:prstGeom prst="rect">
            <a:avLst/>
          </a:prstGeom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6D35FCA6-A13F-40CF-AF62-1CA0FBB6DDFE}"/>
              </a:ext>
            </a:extLst>
          </p:cNvPr>
          <p:cNvSpPr>
            <a:spLocks noGrp="1"/>
          </p:cNvSpPr>
          <p:nvPr/>
        </p:nvSpPr>
        <p:spPr>
          <a:xfrm>
            <a:off x="635842" y="4131900"/>
            <a:ext cx="3404570" cy="856773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6AE88D5-50F0-4282-82BE-72785FD4D264}"/>
              </a:ext>
            </a:extLst>
          </p:cNvPr>
          <p:cNvSpPr>
            <a:spLocks noGrp="1"/>
          </p:cNvSpPr>
          <p:nvPr/>
        </p:nvSpPr>
        <p:spPr>
          <a:xfrm>
            <a:off x="807292" y="4322400"/>
            <a:ext cx="419100" cy="419100"/>
          </a:xfrm>
          <a:prstGeom prst="rect">
            <a:avLst/>
          </a:prstGeom>
          <a:solidFill>
            <a:srgbClr val="FFE5C2"/>
          </a:solidFill>
          <a:ln w="9525">
            <a:solidFill>
              <a:srgbClr val="FFE5C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1" name="Elemento grafico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02542" y="4417650"/>
            <a:ext cx="228600" cy="228600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24FCB631-A605-4909-8320-4527FDB548E8}"/>
              </a:ext>
            </a:extLst>
          </p:cNvPr>
          <p:cNvSpPr>
            <a:spLocks noGrp="1"/>
          </p:cNvSpPr>
          <p:nvPr/>
        </p:nvSpPr>
        <p:spPr>
          <a:xfrm>
            <a:off x="1359742" y="4322400"/>
            <a:ext cx="19431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Contante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0AEE496-E693-485F-B12B-D42E64EEECCF}"/>
              </a:ext>
            </a:extLst>
          </p:cNvPr>
          <p:cNvSpPr>
            <a:spLocks noGrp="1"/>
          </p:cNvSpPr>
          <p:nvPr/>
        </p:nvSpPr>
        <p:spPr>
          <a:xfrm>
            <a:off x="1359742" y="4569697"/>
            <a:ext cx="268067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Deposito e conteggio entrano nel flusso.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8D4BDB41-1099-471C-B05C-BC6ED071D25B}"/>
              </a:ext>
            </a:extLst>
          </p:cNvPr>
          <p:cNvSpPr>
            <a:spLocks noGrp="1"/>
          </p:cNvSpPr>
          <p:nvPr/>
        </p:nvSpPr>
        <p:spPr>
          <a:xfrm>
            <a:off x="635842" y="5312082"/>
            <a:ext cx="340457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8540A6B7-FD1B-4107-8724-2120694A8FC9}"/>
              </a:ext>
            </a:extLst>
          </p:cNvPr>
          <p:cNvSpPr>
            <a:spLocks noGrp="1"/>
          </p:cNvSpPr>
          <p:nvPr/>
        </p:nvSpPr>
        <p:spPr>
          <a:xfrm>
            <a:off x="807292" y="5502582"/>
            <a:ext cx="419100" cy="419100"/>
          </a:xfrm>
          <a:prstGeom prst="rect">
            <a:avLst/>
          </a:prstGeom>
          <a:solidFill>
            <a:srgbClr val="D8F0F2"/>
          </a:solidFill>
          <a:ln w="9525">
            <a:solidFill>
              <a:srgbClr val="D8F0F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8" name="Elemento grafico 2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902542" y="5597832"/>
            <a:ext cx="228600" cy="228600"/>
          </a:xfrm>
          <a:prstGeom prst="rect">
            <a:avLst/>
          </a:prstGeom>
        </p:spPr>
      </p:pic>
      <p:sp>
        <p:nvSpPr>
          <p:cNvPr id="29" name="Rettangolo 28">
            <a:extLst>
              <a:ext uri="{FF2B5EF4-FFF2-40B4-BE49-F238E27FC236}">
                <a16:creationId xmlns:a16="http://schemas.microsoft.com/office/drawing/2014/main" id="{E1918C4F-10BD-483B-A7B3-CEC93AD7A23C}"/>
              </a:ext>
            </a:extLst>
          </p:cNvPr>
          <p:cNvSpPr>
            <a:spLocks noGrp="1"/>
          </p:cNvSpPr>
          <p:nvPr/>
        </p:nvSpPr>
        <p:spPr>
          <a:xfrm>
            <a:off x="1359742" y="5502582"/>
            <a:ext cx="15621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Verifica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7E342019-E50B-46B3-8169-210AED00AB67}"/>
              </a:ext>
            </a:extLst>
          </p:cNvPr>
          <p:cNvSpPr>
            <a:spLocks noGrp="1"/>
          </p:cNvSpPr>
          <p:nvPr/>
        </p:nvSpPr>
        <p:spPr>
          <a:xfrm>
            <a:off x="1359741" y="5769282"/>
            <a:ext cx="253903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Ogni operazione produce evidenza.</a:t>
            </a:r>
          </a:p>
        </p:txBody>
      </p:sp>
      <p:pic>
        <p:nvPicPr>
          <p:cNvPr id="33" name="Elemento grafico 32">
            <a:extLst>
              <a:ext uri="{FF2B5EF4-FFF2-40B4-BE49-F238E27FC236}">
                <a16:creationId xmlns:a16="http://schemas.microsoft.com/office/drawing/2014/main" id="{1FA53074-D41A-229D-C12E-475A4B1669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 rot="5400000">
            <a:off x="2216992" y="5030285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84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7EA76B25-777A-4A9C-B673-5027115E32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2635209-0C12-4EC8-B065-AD5D5CBA5DD0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3698A9F-3429-418A-AD7D-E1F1A8B34E3F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" name="kicker-4-marker">
            <a:extLst>
              <a:ext uri="{FF2B5EF4-FFF2-40B4-BE49-F238E27FC236}">
                <a16:creationId xmlns:a16="http://schemas.microsoft.com/office/drawing/2014/main" id="{F820E70A-B355-410A-91FB-FFEB7A0466A8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4-label">
            <a:extLst>
              <a:ext uri="{FF2B5EF4-FFF2-40B4-BE49-F238E27FC236}">
                <a16:creationId xmlns:a16="http://schemas.microsoft.com/office/drawing/2014/main" id="{BCD3792E-1770-4A44-9010-9FEDBBDB56BC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SISTEMA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FDA5FD2-D080-4B07-874C-BEAC3ED3AC4A}"/>
              </a:ext>
            </a:extLst>
          </p:cNvPr>
          <p:cNvSpPr>
            <a:spLocks noGrp="1"/>
          </p:cNvSpPr>
          <p:nvPr/>
        </p:nvSpPr>
        <p:spPr>
          <a:xfrm>
            <a:off x="609600" y="971550"/>
            <a:ext cx="6572250" cy="1009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Il POS diventa il centro del </a:t>
            </a:r>
            <a:endParaRPr lang="it-IT" sz="3150" b="1">
              <a:solidFill>
                <a:srgbClr val="111014"/>
              </a:solidFill>
              <a:latin typeface="Assistant ExtraBold" pitchFamily="2" charset="-79"/>
              <a:cs typeface="Assistant ExtraBold" pitchFamily="2" charset="-79"/>
            </a:endParaRPr>
          </a:p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sistema contante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0B3B3FB-04B9-40AE-A19B-F18C027DE695}"/>
              </a:ext>
            </a:extLst>
          </p:cNvPr>
          <p:cNvSpPr>
            <a:spLocks noGrp="1"/>
          </p:cNvSpPr>
          <p:nvPr/>
        </p:nvSpPr>
        <p:spPr>
          <a:xfrm>
            <a:off x="628650" y="2152650"/>
            <a:ext cx="8464550" cy="628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650" dirty="0" err="1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SmartPOS</a:t>
            </a:r>
            <a:r>
              <a:rPr sz="1650" dirty="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, </a:t>
            </a:r>
            <a:r>
              <a:rPr sz="1650" dirty="0" err="1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cassaforte</a:t>
            </a:r>
            <a:r>
              <a:rPr sz="1650" dirty="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sz="1650" dirty="0" err="1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intelligente</a:t>
            </a:r>
            <a:r>
              <a:rPr sz="1650" dirty="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 e </a:t>
            </a:r>
            <a:r>
              <a:rPr sz="1650" dirty="0" err="1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MoneyFlow</a:t>
            </a:r>
            <a:r>
              <a:rPr sz="1650" dirty="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sz="1650" b="1" dirty="0" err="1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leggono</a:t>
            </a:r>
            <a:r>
              <a:rPr sz="1650" b="1" dirty="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 lo </a:t>
            </a:r>
            <a:r>
              <a:rPr sz="1650" b="1" dirty="0" err="1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stesso</a:t>
            </a:r>
            <a:r>
              <a:rPr sz="1650" b="1" dirty="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sz="1650" b="1" dirty="0" err="1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processo</a:t>
            </a:r>
            <a:r>
              <a:rPr sz="1650" b="1" dirty="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 </a:t>
            </a:r>
            <a:r>
              <a:rPr sz="1650" b="1" dirty="0" err="1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operativo</a:t>
            </a:r>
            <a:r>
              <a:rPr sz="1650" b="1" dirty="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33A6FE9-0BA9-48A8-84EF-233235405534}"/>
              </a:ext>
            </a:extLst>
          </p:cNvPr>
          <p:cNvSpPr>
            <a:spLocks noGrp="1"/>
          </p:cNvSpPr>
          <p:nvPr/>
        </p:nvSpPr>
        <p:spPr>
          <a:xfrm>
            <a:off x="596900" y="2943225"/>
            <a:ext cx="10763250" cy="16764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D210559-CD55-4DCE-B6CB-D247C6591B0A}"/>
              </a:ext>
            </a:extLst>
          </p:cNvPr>
          <p:cNvSpPr>
            <a:spLocks noGrp="1"/>
          </p:cNvSpPr>
          <p:nvPr/>
        </p:nvSpPr>
        <p:spPr>
          <a:xfrm>
            <a:off x="787400" y="3248025"/>
            <a:ext cx="2857500" cy="10668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A4541DE-1728-40CF-AF55-0EB96889BCB7}"/>
              </a:ext>
            </a:extLst>
          </p:cNvPr>
          <p:cNvSpPr>
            <a:spLocks noGrp="1"/>
          </p:cNvSpPr>
          <p:nvPr/>
        </p:nvSpPr>
        <p:spPr>
          <a:xfrm>
            <a:off x="958850" y="3438525"/>
            <a:ext cx="419100" cy="419100"/>
          </a:xfrm>
          <a:prstGeom prst="rect">
            <a:avLst/>
          </a:prstGeom>
          <a:solidFill>
            <a:srgbClr val="FFE5C2"/>
          </a:solidFill>
          <a:ln w="9525">
            <a:solidFill>
              <a:srgbClr val="FFE5C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2" name="Elemento grafico 1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54100" y="3533775"/>
            <a:ext cx="228600" cy="228600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AA78E128-9112-4662-9F8A-C90D3BF5340A}"/>
              </a:ext>
            </a:extLst>
          </p:cNvPr>
          <p:cNvSpPr>
            <a:spLocks noGrp="1"/>
          </p:cNvSpPr>
          <p:nvPr/>
        </p:nvSpPr>
        <p:spPr>
          <a:xfrm>
            <a:off x="1511300" y="3438525"/>
            <a:ext cx="19431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SmartPOS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F67A085-3FCE-4A01-AC6D-182E168E4D79}"/>
              </a:ext>
            </a:extLst>
          </p:cNvPr>
          <p:cNvSpPr>
            <a:spLocks noGrp="1"/>
          </p:cNvSpPr>
          <p:nvPr/>
        </p:nvSpPr>
        <p:spPr>
          <a:xfrm>
            <a:off x="1511300" y="3743325"/>
            <a:ext cx="19431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Avvio operazione e interfaccia operatore.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54354E7-BE56-4983-97EF-98BB7B0628D0}"/>
              </a:ext>
            </a:extLst>
          </p:cNvPr>
          <p:cNvSpPr>
            <a:spLocks noGrp="1"/>
          </p:cNvSpPr>
          <p:nvPr/>
        </p:nvSpPr>
        <p:spPr>
          <a:xfrm>
            <a:off x="3797300" y="3771900"/>
            <a:ext cx="552450" cy="190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6" name="Elemento grafico 1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311650" y="3667125"/>
            <a:ext cx="228600" cy="228600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7D68E5A1-AFF2-4092-ACBE-A9F24D970D1C}"/>
              </a:ext>
            </a:extLst>
          </p:cNvPr>
          <p:cNvSpPr>
            <a:spLocks noGrp="1"/>
          </p:cNvSpPr>
          <p:nvPr/>
        </p:nvSpPr>
        <p:spPr>
          <a:xfrm>
            <a:off x="4749800" y="3248025"/>
            <a:ext cx="3143250" cy="10668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290B55C-EA47-4E77-860C-BA85B2C9F482}"/>
              </a:ext>
            </a:extLst>
          </p:cNvPr>
          <p:cNvSpPr>
            <a:spLocks noGrp="1"/>
          </p:cNvSpPr>
          <p:nvPr/>
        </p:nvSpPr>
        <p:spPr>
          <a:xfrm>
            <a:off x="4921250" y="3438525"/>
            <a:ext cx="419100" cy="419100"/>
          </a:xfrm>
          <a:prstGeom prst="rect">
            <a:avLst/>
          </a:prstGeom>
          <a:solidFill>
            <a:srgbClr val="D8F0F2"/>
          </a:solidFill>
          <a:ln w="9525">
            <a:solidFill>
              <a:srgbClr val="D8F0F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9" name="Elemento grafico 1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5016500" y="3533775"/>
            <a:ext cx="228600" cy="228600"/>
          </a:xfrm>
          <a:prstGeom prst="rect">
            <a:avLst/>
          </a:prstGeom>
        </p:spPr>
      </p:pic>
      <p:sp>
        <p:nvSpPr>
          <p:cNvPr id="20" name="Rettangolo 19">
            <a:extLst>
              <a:ext uri="{FF2B5EF4-FFF2-40B4-BE49-F238E27FC236}">
                <a16:creationId xmlns:a16="http://schemas.microsoft.com/office/drawing/2014/main" id="{DC66B7CF-3A1F-46A0-94A2-8529A7B9EE9C}"/>
              </a:ext>
            </a:extLst>
          </p:cNvPr>
          <p:cNvSpPr>
            <a:spLocks noGrp="1"/>
          </p:cNvSpPr>
          <p:nvPr/>
        </p:nvSpPr>
        <p:spPr>
          <a:xfrm>
            <a:off x="5473700" y="3438525"/>
            <a:ext cx="22288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Cassaforte intelligente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6875F05-D3AA-4B65-9C1E-BC89F5F0DB5A}"/>
              </a:ext>
            </a:extLst>
          </p:cNvPr>
          <p:cNvSpPr>
            <a:spLocks noGrp="1"/>
          </p:cNvSpPr>
          <p:nvPr/>
        </p:nvSpPr>
        <p:spPr>
          <a:xfrm>
            <a:off x="5473700" y="3743325"/>
            <a:ext cx="222885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Gestione fisica e conteggio del contante.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8E659A39-F3BB-4A08-8ACA-94CF9F9042F7}"/>
              </a:ext>
            </a:extLst>
          </p:cNvPr>
          <p:cNvSpPr>
            <a:spLocks noGrp="1"/>
          </p:cNvSpPr>
          <p:nvPr/>
        </p:nvSpPr>
        <p:spPr>
          <a:xfrm>
            <a:off x="8064500" y="3771900"/>
            <a:ext cx="457200" cy="190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3" name="Elemento grafico 2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483600" y="3667125"/>
            <a:ext cx="228600" cy="228600"/>
          </a:xfrm>
          <a:prstGeom prst="rect">
            <a:avLst/>
          </a:prstGeom>
        </p:spPr>
      </p:pic>
      <p:sp>
        <p:nvSpPr>
          <p:cNvPr id="24" name="Rettangolo 23">
            <a:extLst>
              <a:ext uri="{FF2B5EF4-FFF2-40B4-BE49-F238E27FC236}">
                <a16:creationId xmlns:a16="http://schemas.microsoft.com/office/drawing/2014/main" id="{40C77A45-17D4-413A-8B53-1E6092826289}"/>
              </a:ext>
            </a:extLst>
          </p:cNvPr>
          <p:cNvSpPr>
            <a:spLocks noGrp="1"/>
          </p:cNvSpPr>
          <p:nvPr/>
        </p:nvSpPr>
        <p:spPr>
          <a:xfrm>
            <a:off x="8921750" y="3248025"/>
            <a:ext cx="2190750" cy="10668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304D986-EC0C-4138-9269-2CBEA115770A}"/>
              </a:ext>
            </a:extLst>
          </p:cNvPr>
          <p:cNvSpPr>
            <a:spLocks noGrp="1"/>
          </p:cNvSpPr>
          <p:nvPr/>
        </p:nvSpPr>
        <p:spPr>
          <a:xfrm>
            <a:off x="9093200" y="3438525"/>
            <a:ext cx="419100" cy="419100"/>
          </a:xfrm>
          <a:prstGeom prst="rect">
            <a:avLst/>
          </a:prstGeom>
          <a:solidFill>
            <a:srgbClr val="EEE7DC"/>
          </a:solidFill>
          <a:ln w="9525">
            <a:solidFill>
              <a:srgbClr val="EEE7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6" name="Elemento grafico 2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188450" y="3533775"/>
            <a:ext cx="228600" cy="228600"/>
          </a:xfrm>
          <a:prstGeom prst="rect">
            <a:avLst/>
          </a:prstGeom>
        </p:spPr>
      </p:pic>
      <p:sp>
        <p:nvSpPr>
          <p:cNvPr id="27" name="Rettangolo 26">
            <a:extLst>
              <a:ext uri="{FF2B5EF4-FFF2-40B4-BE49-F238E27FC236}">
                <a16:creationId xmlns:a16="http://schemas.microsoft.com/office/drawing/2014/main" id="{51A58052-0ABF-4CEA-95A3-7FE77ED7D564}"/>
              </a:ext>
            </a:extLst>
          </p:cNvPr>
          <p:cNvSpPr>
            <a:spLocks noGrp="1"/>
          </p:cNvSpPr>
          <p:nvPr/>
        </p:nvSpPr>
        <p:spPr>
          <a:xfrm>
            <a:off x="9645650" y="3438525"/>
            <a:ext cx="12763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42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MoneyFlow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06D2F836-211F-4FC2-A498-DBAA2820BA6E}"/>
              </a:ext>
            </a:extLst>
          </p:cNvPr>
          <p:cNvSpPr>
            <a:spLocks noGrp="1"/>
          </p:cNvSpPr>
          <p:nvPr/>
        </p:nvSpPr>
        <p:spPr>
          <a:xfrm>
            <a:off x="9645650" y="3743325"/>
            <a:ext cx="127635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Cloud: monitoraggio e controllo centralizzato.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D7BB8844-5CD8-D130-9617-15BB8722C8D8}"/>
              </a:ext>
            </a:extLst>
          </p:cNvPr>
          <p:cNvSpPr>
            <a:spLocks noGrp="1"/>
          </p:cNvSpPr>
          <p:nvPr/>
        </p:nvSpPr>
        <p:spPr>
          <a:xfrm>
            <a:off x="596900" y="4823579"/>
            <a:ext cx="10763250" cy="1181100"/>
          </a:xfrm>
          <a:prstGeom prst="rect">
            <a:avLst/>
          </a:prstGeom>
          <a:solidFill>
            <a:srgbClr val="11101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0C258CCF-B52D-9A4F-1582-DA148AD28270}"/>
              </a:ext>
            </a:extLst>
          </p:cNvPr>
          <p:cNvSpPr>
            <a:spLocks noGrp="1"/>
          </p:cNvSpPr>
          <p:nvPr/>
        </p:nvSpPr>
        <p:spPr>
          <a:xfrm>
            <a:off x="958850" y="4996160"/>
            <a:ext cx="10401300" cy="476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it-IT" sz="3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SmartPOS </a:t>
            </a:r>
            <a:r>
              <a:rPr lang="it-IT" sz="3200" b="1">
                <a:solidFill>
                  <a:schemeClr val="accent2"/>
                </a:solidFill>
                <a:latin typeface="Aptos"/>
                <a:ea typeface="Aptos"/>
                <a:cs typeface="Aptos"/>
                <a:sym typeface="Wingdings" pitchFamily="2" charset="2"/>
              </a:rPr>
              <a:t></a:t>
            </a:r>
            <a:r>
              <a:rPr lang="it-IT" sz="3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 Cassaforte </a:t>
            </a:r>
            <a:r>
              <a:rPr lang="it-IT" sz="3200" b="1">
                <a:solidFill>
                  <a:schemeClr val="accent2"/>
                </a:solidFill>
                <a:latin typeface="Aptos"/>
                <a:ea typeface="Aptos"/>
                <a:cs typeface="Aptos"/>
                <a:sym typeface="Wingdings" pitchFamily="2" charset="2"/>
              </a:rPr>
              <a:t> </a:t>
            </a:r>
            <a:r>
              <a:rPr lang="it-IT" sz="3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Cloud</a:t>
            </a:r>
          </a:p>
          <a:p>
            <a:pPr>
              <a:defRPr sz="1200" b="1">
                <a:solidFill>
                  <a:srgbClr val="FF8A00"/>
                </a:solidFill>
                <a:latin typeface="Aptos"/>
                <a:ea typeface="Aptos"/>
                <a:cs typeface="Aptos"/>
              </a:defRPr>
            </a:pPr>
            <a:endParaRPr sz="2000" b="1">
              <a:solidFill>
                <a:schemeClr val="accent2"/>
              </a:solidFill>
              <a:latin typeface="Assistant" pitchFamily="2" charset="-79"/>
              <a:ea typeface="Aptos"/>
              <a:cs typeface="Assistant" pitchFamily="2" charset="-79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EC37B478-2D72-C5F7-0327-748544DF745D}"/>
              </a:ext>
            </a:extLst>
          </p:cNvPr>
          <p:cNvSpPr txBox="1"/>
          <p:nvPr/>
        </p:nvSpPr>
        <p:spPr>
          <a:xfrm>
            <a:off x="892016" y="5472410"/>
            <a:ext cx="1053465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it-IT" b="1">
                <a:solidFill>
                  <a:srgbClr val="FFFFFF"/>
                </a:solidFill>
                <a:latin typeface="Assistant" pitchFamily="2" charset="-79"/>
                <a:cs typeface="Assistant" pitchFamily="2" charset="-79"/>
              </a:rPr>
              <a:t>Una catena unica, non tre strumenti separati.</a:t>
            </a:r>
          </a:p>
        </p:txBody>
      </p:sp>
    </p:spTree>
    <p:extLst>
      <p:ext uri="{BB962C8B-B14F-4D97-AF65-F5344CB8AC3E}">
        <p14:creationId xmlns:p14="http://schemas.microsoft.com/office/powerpoint/2010/main" val="967377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39542DBD-E92C-4D52-AFB6-EEA959672F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2121A06-759D-4B96-AF8F-25A9128B17E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74F4D93-37C7-4F0E-9311-1110D7FC58BC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5" name="kicker-11-marker">
            <a:extLst>
              <a:ext uri="{FF2B5EF4-FFF2-40B4-BE49-F238E27FC236}">
                <a16:creationId xmlns:a16="http://schemas.microsoft.com/office/drawing/2014/main" id="{E5B9EA4B-F70C-4F2E-BA75-6C4FCA916C5E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11-label">
            <a:extLst>
              <a:ext uri="{FF2B5EF4-FFF2-40B4-BE49-F238E27FC236}">
                <a16:creationId xmlns:a16="http://schemas.microsoft.com/office/drawing/2014/main" id="{6811A9CE-7C78-4910-BD48-765E7963B7F2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SETTORI TARGET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AD68805-1788-4C5B-90E7-C0163E226F0D}"/>
              </a:ext>
            </a:extLst>
          </p:cNvPr>
          <p:cNvSpPr>
            <a:spLocks noGrp="1"/>
          </p:cNvSpPr>
          <p:nvPr/>
        </p:nvSpPr>
        <p:spPr>
          <a:xfrm>
            <a:off x="609600" y="971550"/>
            <a:ext cx="6667500" cy="1104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lang="it-IT"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Cassaforte Natty + POS</a:t>
            </a:r>
            <a:endParaRPr sz="3150" b="1">
              <a:solidFill>
                <a:srgbClr val="111014"/>
              </a:solidFill>
              <a:latin typeface="Assistant ExtraBold" pitchFamily="2" charset="-79"/>
              <a:cs typeface="Assistant ExtraBold" pitchFamily="2" charset="-79"/>
            </a:endParaRP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DA0B0F3E-B5AF-AB58-A480-8A8FC8C2D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619250"/>
            <a:ext cx="3878807" cy="4388146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69289F01-1742-859C-3BA3-B47A9806E4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r="8022" b="4833"/>
          <a:stretch>
            <a:fillRect/>
          </a:stretch>
        </p:blipFill>
        <p:spPr>
          <a:xfrm>
            <a:off x="5013856" y="1619250"/>
            <a:ext cx="5379476" cy="4388146"/>
          </a:xfrm>
          <a:prstGeom prst="rect">
            <a:avLst/>
          </a:prstGeom>
        </p:spPr>
      </p:pic>
      <p:pic>
        <p:nvPicPr>
          <p:cNvPr id="30" name="Immagine 29">
            <a:hlinkClick r:id="rId5" action="ppaction://hlinksldjump"/>
            <a:extLst>
              <a:ext uri="{FF2B5EF4-FFF2-40B4-BE49-F238E27FC236}">
                <a16:creationId xmlns:a16="http://schemas.microsoft.com/office/drawing/2014/main" id="{2696A16C-566E-6A31-6EB3-CFC89D1CFD4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332" t="16596" r="28281" b="25186"/>
          <a:stretch/>
        </p:blipFill>
        <p:spPr>
          <a:xfrm>
            <a:off x="9574955" y="723900"/>
            <a:ext cx="1909864" cy="173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102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F161DB1-C02F-4E24-897B-5D3166C5F2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62DF78-5FED-46E8-8A69-B2743E24F60D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B309888-95FD-4D4F-9A72-4CBDD0683408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F4C78CF-3AD5-4CFD-88F0-93437BE0B310}"/>
              </a:ext>
            </a:extLst>
          </p:cNvPr>
          <p:cNvSpPr>
            <a:spLocks noGrp="1"/>
          </p:cNvSpPr>
          <p:nvPr/>
        </p:nvSpPr>
        <p:spPr>
          <a:xfrm>
            <a:off x="876300" y="800100"/>
            <a:ext cx="2000250" cy="4000500"/>
          </a:xfrm>
          <a:prstGeom prst="rect">
            <a:avLst/>
          </a:prstGeom>
          <a:solidFill>
            <a:srgbClr val="111014"/>
          </a:solidFill>
          <a:ln w="9525">
            <a:solidFill>
              <a:srgbClr val="302A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2500" y="952500"/>
            <a:ext cx="1847850" cy="3695700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EBF3A01E-A15D-477F-B471-193EBF73DE37}"/>
              </a:ext>
            </a:extLst>
          </p:cNvPr>
          <p:cNvSpPr>
            <a:spLocks noGrp="1"/>
          </p:cNvSpPr>
          <p:nvPr/>
        </p:nvSpPr>
        <p:spPr>
          <a:xfrm>
            <a:off x="800100" y="4933950"/>
            <a:ext cx="21526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7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latin typeface="Aptos"/>
                <a:ea typeface="Aptos"/>
                <a:cs typeface="Aptos"/>
              </a:rPr>
              <a:t>Schermata Versatore</a:t>
            </a:r>
          </a:p>
        </p:txBody>
      </p:sp>
      <p:sp>
        <p:nvSpPr>
          <p:cNvPr id="9" name="kicker-5-marker">
            <a:extLst>
              <a:ext uri="{FF2B5EF4-FFF2-40B4-BE49-F238E27FC236}">
                <a16:creationId xmlns:a16="http://schemas.microsoft.com/office/drawing/2014/main" id="{1B6D22B7-307E-4FC6-B95E-F599ACC2C631}"/>
              </a:ext>
            </a:extLst>
          </p:cNvPr>
          <p:cNvSpPr>
            <a:spLocks noGrp="1"/>
          </p:cNvSpPr>
          <p:nvPr/>
        </p:nvSpPr>
        <p:spPr>
          <a:xfrm>
            <a:off x="4095750" y="78105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kicker-5-label">
            <a:extLst>
              <a:ext uri="{FF2B5EF4-FFF2-40B4-BE49-F238E27FC236}">
                <a16:creationId xmlns:a16="http://schemas.microsoft.com/office/drawing/2014/main" id="{D70E9E14-786D-4B1C-B54F-B45FCC5A2F48}"/>
              </a:ext>
            </a:extLst>
          </p:cNvPr>
          <p:cNvSpPr>
            <a:spLocks noGrp="1"/>
          </p:cNvSpPr>
          <p:nvPr/>
        </p:nvSpPr>
        <p:spPr>
          <a:xfrm>
            <a:off x="4533900" y="72390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ESPERIENZA OPERATORE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AAB7672-157D-4DF9-9241-9F79D60E1865}"/>
              </a:ext>
            </a:extLst>
          </p:cNvPr>
          <p:cNvSpPr>
            <a:spLocks noGrp="1"/>
          </p:cNvSpPr>
          <p:nvPr/>
        </p:nvSpPr>
        <p:spPr>
          <a:xfrm>
            <a:off x="4095750" y="1143000"/>
            <a:ext cx="5187735" cy="1123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Accesso semplice e immediato alle operazioni principali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555845D-565E-4D7C-B6BA-3BBC47936B60}"/>
              </a:ext>
            </a:extLst>
          </p:cNvPr>
          <p:cNvSpPr>
            <a:spLocks noGrp="1"/>
          </p:cNvSpPr>
          <p:nvPr/>
        </p:nvSpPr>
        <p:spPr>
          <a:xfrm>
            <a:off x="4114800" y="2743200"/>
            <a:ext cx="4936210" cy="762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L'operatore entra nella schermata Versatore e trova solo le azioni essenziali: avvio deposito e storico.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6022AD8-D684-4273-B7D4-5533FC60A167}"/>
              </a:ext>
            </a:extLst>
          </p:cNvPr>
          <p:cNvSpPr>
            <a:spLocks noGrp="1"/>
          </p:cNvSpPr>
          <p:nvPr/>
        </p:nvSpPr>
        <p:spPr>
          <a:xfrm>
            <a:off x="4095750" y="3733800"/>
            <a:ext cx="5905500" cy="16192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1E22DD5-4D70-407C-A64D-A7360BE8DF17}"/>
              </a:ext>
            </a:extLst>
          </p:cNvPr>
          <p:cNvSpPr>
            <a:spLocks noGrp="1"/>
          </p:cNvSpPr>
          <p:nvPr/>
        </p:nvSpPr>
        <p:spPr>
          <a:xfrm>
            <a:off x="4457700" y="4057650"/>
            <a:ext cx="2286000" cy="419100"/>
          </a:xfrm>
          <a:prstGeom prst="rect">
            <a:avLst/>
          </a:prstGeom>
          <a:solidFill>
            <a:srgbClr val="FF8A00"/>
          </a:solidFill>
          <a:ln w="9525">
            <a:solidFill>
              <a:srgbClr val="FF8A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BFDB12C-DCC6-4918-BFEF-EF7D1A427BFC}"/>
              </a:ext>
            </a:extLst>
          </p:cNvPr>
          <p:cNvSpPr>
            <a:spLocks noGrp="1"/>
          </p:cNvSpPr>
          <p:nvPr/>
        </p:nvSpPr>
        <p:spPr>
          <a:xfrm>
            <a:off x="4572000" y="4133850"/>
            <a:ext cx="20574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  Avvia deposito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62338B4-E485-417F-B632-9C9C5803FEAA}"/>
              </a:ext>
            </a:extLst>
          </p:cNvPr>
          <p:cNvSpPr>
            <a:spLocks noGrp="1"/>
          </p:cNvSpPr>
          <p:nvPr/>
        </p:nvSpPr>
        <p:spPr>
          <a:xfrm>
            <a:off x="4457700" y="4686300"/>
            <a:ext cx="2286000" cy="419100"/>
          </a:xfrm>
          <a:prstGeom prst="rect">
            <a:avLst/>
          </a:prstGeom>
          <a:solidFill>
            <a:srgbClr val="FF8A00"/>
          </a:solidFill>
          <a:ln w="9525">
            <a:solidFill>
              <a:srgbClr val="FF8A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22ED3AD-FCC0-4454-896A-9EE8CFD3131B}"/>
              </a:ext>
            </a:extLst>
          </p:cNvPr>
          <p:cNvSpPr>
            <a:spLocks noGrp="1"/>
          </p:cNvSpPr>
          <p:nvPr/>
        </p:nvSpPr>
        <p:spPr>
          <a:xfrm>
            <a:off x="4572000" y="4762500"/>
            <a:ext cx="20574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02  Storico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EFC8B25-8BC3-4737-BBA9-36C10B0C4A1F}"/>
              </a:ext>
            </a:extLst>
          </p:cNvPr>
          <p:cNvSpPr>
            <a:spLocks noGrp="1"/>
          </p:cNvSpPr>
          <p:nvPr/>
        </p:nvSpPr>
        <p:spPr>
          <a:xfrm>
            <a:off x="7124700" y="4038600"/>
            <a:ext cx="2876550" cy="838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11014"/>
                </a:solidFill>
                <a:latin typeface="Aptos"/>
                <a:ea typeface="Aptos"/>
                <a:cs typeface="Aptos"/>
              </a:rPr>
              <a:t>Interfaccia stretta: meno scelte,</a:t>
            </a:r>
          </a:p>
          <a:p>
            <a:pPr algn="l">
              <a:defRPr sz="1500" b="0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11014"/>
                </a:solidFill>
                <a:latin typeface="Aptos"/>
                <a:ea typeface="Aptos"/>
                <a:cs typeface="Aptos"/>
              </a:rPr>
              <a:t>meno ambiguita', piu' controllo.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A3CAD14-24DF-4F39-A956-1CF383A79A7D}"/>
              </a:ext>
            </a:extLst>
          </p:cNvPr>
          <p:cNvSpPr>
            <a:spLocks noGrp="1"/>
          </p:cNvSpPr>
          <p:nvPr/>
        </p:nvSpPr>
        <p:spPr>
          <a:xfrm>
            <a:off x="7124700" y="4953000"/>
            <a:ext cx="18097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7728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D2DA3146-BA4C-4D94-934E-F6EBF4220B5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4268030-0A4D-4E33-97B8-A9EB6D656214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0735FD2-3359-4ABB-8C5A-D47F1185DB4B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5" name="kicker-6-marker">
            <a:extLst>
              <a:ext uri="{FF2B5EF4-FFF2-40B4-BE49-F238E27FC236}">
                <a16:creationId xmlns:a16="http://schemas.microsoft.com/office/drawing/2014/main" id="{DABDAF05-A1E7-4DD0-94AE-D77D43D26533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6-label">
            <a:extLst>
              <a:ext uri="{FF2B5EF4-FFF2-40B4-BE49-F238E27FC236}">
                <a16:creationId xmlns:a16="http://schemas.microsoft.com/office/drawing/2014/main" id="{B5499876-8040-4C8C-803D-0F1F4D76AF33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DEPOSITO GUIDATO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DA06D72-3624-476C-AB22-EC21C92C1C12}"/>
              </a:ext>
            </a:extLst>
          </p:cNvPr>
          <p:cNvSpPr>
            <a:spLocks noGrp="1"/>
          </p:cNvSpPr>
          <p:nvPr/>
        </p:nvSpPr>
        <p:spPr>
          <a:xfrm>
            <a:off x="609600" y="971550"/>
            <a:ext cx="6286500" cy="1123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Il conteggio automatico diventa registrazione in tempo reale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EE60B5F-AA29-4624-B9FF-824E9D4CD05F}"/>
              </a:ext>
            </a:extLst>
          </p:cNvPr>
          <p:cNvSpPr>
            <a:spLocks noGrp="1"/>
          </p:cNvSpPr>
          <p:nvPr/>
        </p:nvSpPr>
        <p:spPr>
          <a:xfrm>
            <a:off x="628650" y="2324100"/>
            <a:ext cx="5695950" cy="723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La schermata di deposito struttura il dato per taglio e porta l'operazione verso una chiusura controllata.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C828BAB-977C-42AD-AA40-E0AC0E416DC3}"/>
              </a:ext>
            </a:extLst>
          </p:cNvPr>
          <p:cNvSpPr>
            <a:spLocks noGrp="1"/>
          </p:cNvSpPr>
          <p:nvPr/>
        </p:nvSpPr>
        <p:spPr>
          <a:xfrm>
            <a:off x="628650" y="3600450"/>
            <a:ext cx="5715000" cy="16573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675F76C-0546-4112-BFAA-1C3485BAA2DD}"/>
              </a:ext>
            </a:extLst>
          </p:cNvPr>
          <p:cNvSpPr>
            <a:spLocks noGrp="1"/>
          </p:cNvSpPr>
          <p:nvPr/>
        </p:nvSpPr>
        <p:spPr>
          <a:xfrm>
            <a:off x="914400" y="3867150"/>
            <a:ext cx="19050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Tagli rilevati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5EB538D-FDB7-454E-A98B-E26FAF864BB3}"/>
              </a:ext>
            </a:extLst>
          </p:cNvPr>
          <p:cNvSpPr>
            <a:spLocks noGrp="1"/>
          </p:cNvSpPr>
          <p:nvPr/>
        </p:nvSpPr>
        <p:spPr>
          <a:xfrm>
            <a:off x="914400" y="4305300"/>
            <a:ext cx="876300" cy="304800"/>
          </a:xfrm>
          <a:prstGeom prst="rect">
            <a:avLst/>
          </a:prstGeom>
          <a:solidFill>
            <a:srgbClr val="FFE5C2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EE2FC69-FD24-4DDF-BBAE-C16639198AFF}"/>
              </a:ext>
            </a:extLst>
          </p:cNvPr>
          <p:cNvSpPr>
            <a:spLocks noGrp="1"/>
          </p:cNvSpPr>
          <p:nvPr/>
        </p:nvSpPr>
        <p:spPr>
          <a:xfrm>
            <a:off x="1028700" y="4381500"/>
            <a:ext cx="6477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5€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62FE748-D7BC-45CA-99DA-5AF3CAAE0E2A}"/>
              </a:ext>
            </a:extLst>
          </p:cNvPr>
          <p:cNvSpPr>
            <a:spLocks noGrp="1"/>
          </p:cNvSpPr>
          <p:nvPr/>
        </p:nvSpPr>
        <p:spPr>
          <a:xfrm>
            <a:off x="2095500" y="4305300"/>
            <a:ext cx="876300" cy="304800"/>
          </a:xfrm>
          <a:prstGeom prst="rect">
            <a:avLst/>
          </a:prstGeom>
          <a:solidFill>
            <a:srgbClr val="F7F5F0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2144112-6EAD-4744-98C6-50CAFC114102}"/>
              </a:ext>
            </a:extLst>
          </p:cNvPr>
          <p:cNvSpPr>
            <a:spLocks noGrp="1"/>
          </p:cNvSpPr>
          <p:nvPr/>
        </p:nvSpPr>
        <p:spPr>
          <a:xfrm>
            <a:off x="2209800" y="4381500"/>
            <a:ext cx="6477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10€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05C03C7-06F0-41F5-AABD-DFFE2677A6CF}"/>
              </a:ext>
            </a:extLst>
          </p:cNvPr>
          <p:cNvSpPr>
            <a:spLocks noGrp="1"/>
          </p:cNvSpPr>
          <p:nvPr/>
        </p:nvSpPr>
        <p:spPr>
          <a:xfrm>
            <a:off x="3276600" y="4305300"/>
            <a:ext cx="876300" cy="304800"/>
          </a:xfrm>
          <a:prstGeom prst="rect">
            <a:avLst/>
          </a:prstGeom>
          <a:solidFill>
            <a:srgbClr val="F7F5F0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ECAEA8D-8750-4588-971A-2226F7F0060A}"/>
              </a:ext>
            </a:extLst>
          </p:cNvPr>
          <p:cNvSpPr>
            <a:spLocks noGrp="1"/>
          </p:cNvSpPr>
          <p:nvPr/>
        </p:nvSpPr>
        <p:spPr>
          <a:xfrm>
            <a:off x="3390900" y="4381500"/>
            <a:ext cx="6477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20€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49ACE46-E714-48CC-93D2-8F2A3B0982B4}"/>
              </a:ext>
            </a:extLst>
          </p:cNvPr>
          <p:cNvSpPr>
            <a:spLocks noGrp="1"/>
          </p:cNvSpPr>
          <p:nvPr/>
        </p:nvSpPr>
        <p:spPr>
          <a:xfrm>
            <a:off x="4457700" y="4305300"/>
            <a:ext cx="876300" cy="304800"/>
          </a:xfrm>
          <a:prstGeom prst="rect">
            <a:avLst/>
          </a:prstGeom>
          <a:solidFill>
            <a:srgbClr val="F7F5F0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105A19E-5CA7-4457-A368-129B9EFF9043}"/>
              </a:ext>
            </a:extLst>
          </p:cNvPr>
          <p:cNvSpPr>
            <a:spLocks noGrp="1"/>
          </p:cNvSpPr>
          <p:nvPr/>
        </p:nvSpPr>
        <p:spPr>
          <a:xfrm>
            <a:off x="4572000" y="4381500"/>
            <a:ext cx="6477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50€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28E2D4F-092C-4735-AEF4-64FE4653918B}"/>
              </a:ext>
            </a:extLst>
          </p:cNvPr>
          <p:cNvSpPr>
            <a:spLocks noGrp="1"/>
          </p:cNvSpPr>
          <p:nvPr/>
        </p:nvSpPr>
        <p:spPr>
          <a:xfrm>
            <a:off x="914400" y="4743450"/>
            <a:ext cx="876300" cy="304800"/>
          </a:xfrm>
          <a:prstGeom prst="rect">
            <a:avLst/>
          </a:prstGeom>
          <a:solidFill>
            <a:srgbClr val="F7F5F0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3C794FF-7A2C-495F-975C-473875653B7B}"/>
              </a:ext>
            </a:extLst>
          </p:cNvPr>
          <p:cNvSpPr>
            <a:spLocks noGrp="1"/>
          </p:cNvSpPr>
          <p:nvPr/>
        </p:nvSpPr>
        <p:spPr>
          <a:xfrm>
            <a:off x="1028700" y="4819650"/>
            <a:ext cx="6477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100€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397D984-7AA2-4D22-85C6-5C3D29CE6622}"/>
              </a:ext>
            </a:extLst>
          </p:cNvPr>
          <p:cNvSpPr>
            <a:spLocks noGrp="1"/>
          </p:cNvSpPr>
          <p:nvPr/>
        </p:nvSpPr>
        <p:spPr>
          <a:xfrm>
            <a:off x="2095500" y="4743450"/>
            <a:ext cx="876300" cy="304800"/>
          </a:xfrm>
          <a:prstGeom prst="rect">
            <a:avLst/>
          </a:prstGeom>
          <a:solidFill>
            <a:srgbClr val="F7F5F0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E97FFA-4972-4919-8C31-5BC96E9EB5DC}"/>
              </a:ext>
            </a:extLst>
          </p:cNvPr>
          <p:cNvSpPr>
            <a:spLocks noGrp="1"/>
          </p:cNvSpPr>
          <p:nvPr/>
        </p:nvSpPr>
        <p:spPr>
          <a:xfrm>
            <a:off x="2209800" y="4819650"/>
            <a:ext cx="6477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200€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E2F526C-317A-4DC0-A059-A4B6990499CB}"/>
              </a:ext>
            </a:extLst>
          </p:cNvPr>
          <p:cNvSpPr>
            <a:spLocks noGrp="1"/>
          </p:cNvSpPr>
          <p:nvPr/>
        </p:nvSpPr>
        <p:spPr>
          <a:xfrm>
            <a:off x="3276600" y="4743450"/>
            <a:ext cx="876300" cy="304800"/>
          </a:xfrm>
          <a:prstGeom prst="rect">
            <a:avLst/>
          </a:prstGeom>
          <a:solidFill>
            <a:srgbClr val="F7F5F0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5055293-3AF1-4EF4-BDAC-5B1A67E3CA1B}"/>
              </a:ext>
            </a:extLst>
          </p:cNvPr>
          <p:cNvSpPr>
            <a:spLocks noGrp="1"/>
          </p:cNvSpPr>
          <p:nvPr/>
        </p:nvSpPr>
        <p:spPr>
          <a:xfrm>
            <a:off x="3390900" y="4819650"/>
            <a:ext cx="6477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500€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FA795946-BEAF-4534-8578-A4C132AA7E10}"/>
              </a:ext>
            </a:extLst>
          </p:cNvPr>
          <p:cNvSpPr>
            <a:spLocks noGrp="1"/>
          </p:cNvSpPr>
          <p:nvPr/>
        </p:nvSpPr>
        <p:spPr>
          <a:xfrm>
            <a:off x="4533900" y="4743450"/>
            <a:ext cx="1390650" cy="304800"/>
          </a:xfrm>
          <a:prstGeom prst="rect">
            <a:avLst/>
          </a:prstGeom>
          <a:solidFill>
            <a:srgbClr val="11101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B425CB1-71FD-444F-A7E7-F3624AA54F9C}"/>
              </a:ext>
            </a:extLst>
          </p:cNvPr>
          <p:cNvSpPr>
            <a:spLocks noGrp="1"/>
          </p:cNvSpPr>
          <p:nvPr/>
        </p:nvSpPr>
        <p:spPr>
          <a:xfrm>
            <a:off x="4667250" y="4819650"/>
            <a:ext cx="112395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Totale versato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8AF947D7-2BCA-4172-8D78-36926998876D}"/>
              </a:ext>
            </a:extLst>
          </p:cNvPr>
          <p:cNvSpPr>
            <a:spLocks noGrp="1"/>
          </p:cNvSpPr>
          <p:nvPr/>
        </p:nvSpPr>
        <p:spPr>
          <a:xfrm>
            <a:off x="6896100" y="1104900"/>
            <a:ext cx="2076450" cy="4152900"/>
          </a:xfrm>
          <a:prstGeom prst="rect">
            <a:avLst/>
          </a:prstGeom>
          <a:solidFill>
            <a:srgbClr val="111014"/>
          </a:solidFill>
          <a:ln w="9525">
            <a:solidFill>
              <a:srgbClr val="302A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436C3620-7008-4EBE-825A-784332E6F305}"/>
              </a:ext>
            </a:extLst>
          </p:cNvPr>
          <p:cNvSpPr>
            <a:spLocks noGrp="1"/>
          </p:cNvSpPr>
          <p:nvPr/>
        </p:nvSpPr>
        <p:spPr>
          <a:xfrm>
            <a:off x="6819900" y="5391150"/>
            <a:ext cx="21526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7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Schermata Deposito</a:t>
            </a: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B2ED6E12-7C42-5BA7-89C5-020CFFBAC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940550" y="1257300"/>
            <a:ext cx="196215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70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>
            <a:extLst>
              <a:ext uri="{FF2B5EF4-FFF2-40B4-BE49-F238E27FC236}">
                <a16:creationId xmlns:a16="http://schemas.microsoft.com/office/drawing/2014/main" id="{B4F0D2DC-A597-7580-21FA-3BD820B4F429}"/>
              </a:ext>
            </a:extLst>
          </p:cNvPr>
          <p:cNvSpPr>
            <a:spLocks noGrp="1"/>
          </p:cNvSpPr>
          <p:nvPr/>
        </p:nvSpPr>
        <p:spPr>
          <a:xfrm>
            <a:off x="6896100" y="1104900"/>
            <a:ext cx="2076450" cy="4152900"/>
          </a:xfrm>
          <a:prstGeom prst="rect">
            <a:avLst/>
          </a:prstGeom>
          <a:solidFill>
            <a:srgbClr val="111014"/>
          </a:solidFill>
          <a:ln w="9525">
            <a:solidFill>
              <a:srgbClr val="302A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030755B-8C58-432E-BF12-AF15416762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CB7EDB5-B258-4233-82FC-5A3BE10DA069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A24B7F0-4A25-4154-AD57-2154164542C5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kicker-7-marker">
            <a:extLst>
              <a:ext uri="{FF2B5EF4-FFF2-40B4-BE49-F238E27FC236}">
                <a16:creationId xmlns:a16="http://schemas.microsoft.com/office/drawing/2014/main" id="{A6A7C583-25E5-45FD-AE38-EF64D1A1F90B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7-label">
            <a:extLst>
              <a:ext uri="{FF2B5EF4-FFF2-40B4-BE49-F238E27FC236}">
                <a16:creationId xmlns:a16="http://schemas.microsoft.com/office/drawing/2014/main" id="{063474E2-66D7-41E0-82EF-5D5733B892A4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STORICO E TRACCIABILITA'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0BDECF5-5C2D-4287-8080-A2403305A940}"/>
              </a:ext>
            </a:extLst>
          </p:cNvPr>
          <p:cNvSpPr>
            <a:spLocks noGrp="1"/>
          </p:cNvSpPr>
          <p:nvPr/>
        </p:nvSpPr>
        <p:spPr>
          <a:xfrm>
            <a:off x="609600" y="971550"/>
            <a:ext cx="5905500" cy="1028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Ogni versamento resta registrato e verificabile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B6B9E20-ABB1-4FE5-AC23-BEA49E9863AB}"/>
              </a:ext>
            </a:extLst>
          </p:cNvPr>
          <p:cNvSpPr>
            <a:spLocks noGrp="1"/>
          </p:cNvSpPr>
          <p:nvPr/>
        </p:nvSpPr>
        <p:spPr>
          <a:xfrm>
            <a:off x="628650" y="2209800"/>
            <a:ext cx="5334000" cy="742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La lista depositi rende visibili data, ora, importo e riferimento operativo dell'operazione.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75A9927-405D-4E6A-ABD7-6D57EAF80107}"/>
              </a:ext>
            </a:extLst>
          </p:cNvPr>
          <p:cNvSpPr>
            <a:spLocks noGrp="1"/>
          </p:cNvSpPr>
          <p:nvPr/>
        </p:nvSpPr>
        <p:spPr>
          <a:xfrm>
            <a:off x="685800" y="3638550"/>
            <a:ext cx="581025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5672761-DD47-45B0-85EE-6EF9B75223C2}"/>
              </a:ext>
            </a:extLst>
          </p:cNvPr>
          <p:cNvSpPr>
            <a:spLocks noGrp="1"/>
          </p:cNvSpPr>
          <p:nvPr/>
        </p:nvSpPr>
        <p:spPr>
          <a:xfrm>
            <a:off x="971550" y="3905250"/>
            <a:ext cx="323850" cy="2476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B9D9C7A-6A45-4088-80E0-19FC1C226DF4}"/>
              </a:ext>
            </a:extLst>
          </p:cNvPr>
          <p:cNvSpPr>
            <a:spLocks noGrp="1"/>
          </p:cNvSpPr>
          <p:nvPr/>
        </p:nvSpPr>
        <p:spPr>
          <a:xfrm>
            <a:off x="971550" y="3962400"/>
            <a:ext cx="3238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8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F0B5D19-73B4-4263-B187-1C3520E8334F}"/>
              </a:ext>
            </a:extLst>
          </p:cNvPr>
          <p:cNvSpPr>
            <a:spLocks noGrp="1"/>
          </p:cNvSpPr>
          <p:nvPr/>
        </p:nvSpPr>
        <p:spPr>
          <a:xfrm>
            <a:off x="1504950" y="3914775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Deposito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F0AA7C4-B2B8-41FF-80A0-8D56CD6B787B}"/>
              </a:ext>
            </a:extLst>
          </p:cNvPr>
          <p:cNvSpPr>
            <a:spLocks noGrp="1"/>
          </p:cNvSpPr>
          <p:nvPr/>
        </p:nvSpPr>
        <p:spPr>
          <a:xfrm>
            <a:off x="3143250" y="3943350"/>
            <a:ext cx="2476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operazione identificata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EFA2B69-8D94-475C-AA84-1C3D38FBFBAB}"/>
              </a:ext>
            </a:extLst>
          </p:cNvPr>
          <p:cNvSpPr>
            <a:spLocks noGrp="1"/>
          </p:cNvSpPr>
          <p:nvPr/>
        </p:nvSpPr>
        <p:spPr>
          <a:xfrm>
            <a:off x="971550" y="4324350"/>
            <a:ext cx="323850" cy="247650"/>
          </a:xfrm>
          <a:prstGeom prst="rect">
            <a:avLst/>
          </a:prstGeom>
          <a:solidFill>
            <a:srgbClr val="EEE7DC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E704678-E8C1-431A-B519-9724EC0D0043}"/>
              </a:ext>
            </a:extLst>
          </p:cNvPr>
          <p:cNvSpPr>
            <a:spLocks noGrp="1"/>
          </p:cNvSpPr>
          <p:nvPr/>
        </p:nvSpPr>
        <p:spPr>
          <a:xfrm>
            <a:off x="971550" y="4381500"/>
            <a:ext cx="3238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67B35DC-ABCD-4AD4-AEF2-75B4E73B40DA}"/>
              </a:ext>
            </a:extLst>
          </p:cNvPr>
          <p:cNvSpPr>
            <a:spLocks noGrp="1"/>
          </p:cNvSpPr>
          <p:nvPr/>
        </p:nvSpPr>
        <p:spPr>
          <a:xfrm>
            <a:off x="1504950" y="4333875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Data e ora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2DE91CD-2126-4578-98F5-73D5B4EA552E}"/>
              </a:ext>
            </a:extLst>
          </p:cNvPr>
          <p:cNvSpPr>
            <a:spLocks noGrp="1"/>
          </p:cNvSpPr>
          <p:nvPr/>
        </p:nvSpPr>
        <p:spPr>
          <a:xfrm>
            <a:off x="3143250" y="4362450"/>
            <a:ext cx="2476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evento collocato nel tempo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A626C56-759E-4A70-97FC-E12F6FF9FB6E}"/>
              </a:ext>
            </a:extLst>
          </p:cNvPr>
          <p:cNvSpPr>
            <a:spLocks noGrp="1"/>
          </p:cNvSpPr>
          <p:nvPr/>
        </p:nvSpPr>
        <p:spPr>
          <a:xfrm>
            <a:off x="971550" y="4743450"/>
            <a:ext cx="323850" cy="247650"/>
          </a:xfrm>
          <a:prstGeom prst="rect">
            <a:avLst/>
          </a:prstGeom>
          <a:solidFill>
            <a:srgbClr val="EEE7DC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F10E2C3-DFDD-4C8E-873D-71E6E83D8819}"/>
              </a:ext>
            </a:extLst>
          </p:cNvPr>
          <p:cNvSpPr>
            <a:spLocks noGrp="1"/>
          </p:cNvSpPr>
          <p:nvPr/>
        </p:nvSpPr>
        <p:spPr>
          <a:xfrm>
            <a:off x="971550" y="4800600"/>
            <a:ext cx="3238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7A628979-65D6-4468-9A9A-96B1275DA3D9}"/>
              </a:ext>
            </a:extLst>
          </p:cNvPr>
          <p:cNvSpPr>
            <a:spLocks noGrp="1"/>
          </p:cNvSpPr>
          <p:nvPr/>
        </p:nvSpPr>
        <p:spPr>
          <a:xfrm>
            <a:off x="1504950" y="4752975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Importo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7A70287-99A9-4331-BC7D-12553F73B762}"/>
              </a:ext>
            </a:extLst>
          </p:cNvPr>
          <p:cNvSpPr>
            <a:spLocks noGrp="1"/>
          </p:cNvSpPr>
          <p:nvPr/>
        </p:nvSpPr>
        <p:spPr>
          <a:xfrm>
            <a:off x="3143250" y="4781550"/>
            <a:ext cx="2476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valore registrato nel flusso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5EF9746C-0957-59B5-7157-F21BCF4DA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940550" y="1257300"/>
            <a:ext cx="1962150" cy="3924300"/>
          </a:xfrm>
          <a:prstGeom prst="rect">
            <a:avLst/>
          </a:prstGeom>
        </p:spPr>
      </p:pic>
      <p:sp>
        <p:nvSpPr>
          <p:cNvPr id="31" name="Rettangolo 30">
            <a:extLst>
              <a:ext uri="{FF2B5EF4-FFF2-40B4-BE49-F238E27FC236}">
                <a16:creationId xmlns:a16="http://schemas.microsoft.com/office/drawing/2014/main" id="{47B14972-F93E-E7E3-354F-2228CECFBEAF}"/>
              </a:ext>
            </a:extLst>
          </p:cNvPr>
          <p:cNvSpPr>
            <a:spLocks noGrp="1"/>
          </p:cNvSpPr>
          <p:nvPr/>
        </p:nvSpPr>
        <p:spPr>
          <a:xfrm>
            <a:off x="6819900" y="5391150"/>
            <a:ext cx="21526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7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Schermata </a:t>
            </a:r>
            <a:r>
              <a:rPr lang="it-IT" sz="97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Storico</a:t>
            </a:r>
            <a:endParaRPr sz="975" b="1">
              <a:solidFill>
                <a:srgbClr val="6E6A65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39871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719DB-E370-38A9-6C52-28F42F643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>
            <a:extLst>
              <a:ext uri="{FF2B5EF4-FFF2-40B4-BE49-F238E27FC236}">
                <a16:creationId xmlns:a16="http://schemas.microsoft.com/office/drawing/2014/main" id="{05D51EA5-1306-B740-1558-5BD7FAFC303F}"/>
              </a:ext>
            </a:extLst>
          </p:cNvPr>
          <p:cNvSpPr>
            <a:spLocks noGrp="1"/>
          </p:cNvSpPr>
          <p:nvPr/>
        </p:nvSpPr>
        <p:spPr>
          <a:xfrm>
            <a:off x="6896100" y="1104900"/>
            <a:ext cx="2076450" cy="4152900"/>
          </a:xfrm>
          <a:prstGeom prst="rect">
            <a:avLst/>
          </a:prstGeom>
          <a:solidFill>
            <a:srgbClr val="111014"/>
          </a:solidFill>
          <a:ln w="9525">
            <a:solidFill>
              <a:srgbClr val="302A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81320C0-EF34-309E-77EB-55D9DB792B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4440993-3ACC-6162-A2EE-F984CE4BCEC9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0AE7F28-1B91-5257-942B-3C7EB006DABB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kicker-7-marker">
            <a:extLst>
              <a:ext uri="{FF2B5EF4-FFF2-40B4-BE49-F238E27FC236}">
                <a16:creationId xmlns:a16="http://schemas.microsoft.com/office/drawing/2014/main" id="{007DF46E-D0E4-BCEC-7FD6-66ADD7B2AB5E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7-label">
            <a:extLst>
              <a:ext uri="{FF2B5EF4-FFF2-40B4-BE49-F238E27FC236}">
                <a16:creationId xmlns:a16="http://schemas.microsoft.com/office/drawing/2014/main" id="{DF08A7B8-8D78-BFC9-00F9-61B3C3541211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STORICO E TRACCIABILITA'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0C06FDC-E2E3-4378-B084-63A5CF280E1A}"/>
              </a:ext>
            </a:extLst>
          </p:cNvPr>
          <p:cNvSpPr>
            <a:spLocks noGrp="1"/>
          </p:cNvSpPr>
          <p:nvPr/>
        </p:nvSpPr>
        <p:spPr>
          <a:xfrm>
            <a:off x="609600" y="971550"/>
            <a:ext cx="5905500" cy="1028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lang="it-IT"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Il dettaglio chiude il ciclo con trasparenza e ricevuta</a:t>
            </a:r>
          </a:p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lang="it-IT"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immediata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C7598BD-7125-4370-6BE5-0EBF67E4CEE6}"/>
              </a:ext>
            </a:extLst>
          </p:cNvPr>
          <p:cNvSpPr>
            <a:spLocks noGrp="1"/>
          </p:cNvSpPr>
          <p:nvPr/>
        </p:nvSpPr>
        <p:spPr>
          <a:xfrm>
            <a:off x="628650" y="2581275"/>
            <a:ext cx="5334000" cy="742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lang="it-IT" sz="165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Dal taglio delle banconote alla stampa, l'operazione è pronta per verifica e riconciliazione.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6DDFF56C-E9AE-8738-5FBC-2D1FA3CB8077}"/>
              </a:ext>
            </a:extLst>
          </p:cNvPr>
          <p:cNvSpPr>
            <a:spLocks noGrp="1"/>
          </p:cNvSpPr>
          <p:nvPr/>
        </p:nvSpPr>
        <p:spPr>
          <a:xfrm>
            <a:off x="6819900" y="5391150"/>
            <a:ext cx="21526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7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lang="it-IT" sz="97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Dettaglio deposito</a:t>
            </a:r>
            <a:endParaRPr sz="975" b="1">
              <a:solidFill>
                <a:srgbClr val="6E6A6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1630C0B7-E096-BC06-AC84-2943E0C80492}"/>
              </a:ext>
            </a:extLst>
          </p:cNvPr>
          <p:cNvSpPr>
            <a:spLocks noGrp="1"/>
          </p:cNvSpPr>
          <p:nvPr/>
        </p:nvSpPr>
        <p:spPr>
          <a:xfrm>
            <a:off x="685800" y="3638550"/>
            <a:ext cx="5829300" cy="1809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3B5D8615-5DA9-E4E9-22EE-3EE66F6BBEC2}"/>
              </a:ext>
            </a:extLst>
          </p:cNvPr>
          <p:cNvSpPr>
            <a:spLocks noGrp="1"/>
          </p:cNvSpPr>
          <p:nvPr/>
        </p:nvSpPr>
        <p:spPr>
          <a:xfrm>
            <a:off x="990600" y="3924300"/>
            <a:ext cx="2095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42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Ricevuta operativa</a:t>
            </a: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C6D32248-9A21-6343-068D-A9666B95C51F}"/>
              </a:ext>
            </a:extLst>
          </p:cNvPr>
          <p:cNvSpPr>
            <a:spLocks noGrp="1"/>
          </p:cNvSpPr>
          <p:nvPr/>
        </p:nvSpPr>
        <p:spPr>
          <a:xfrm>
            <a:off x="990600" y="4343400"/>
            <a:ext cx="4762500" cy="9525"/>
          </a:xfrm>
          <a:prstGeom prst="rect">
            <a:avLst/>
          </a:prstGeom>
          <a:solidFill>
            <a:srgbClr val="D8D2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02DA8F4C-447C-C2FF-D87C-2D7EE3B01EF9}"/>
              </a:ext>
            </a:extLst>
          </p:cNvPr>
          <p:cNvSpPr>
            <a:spLocks noGrp="1"/>
          </p:cNvSpPr>
          <p:nvPr/>
        </p:nvSpPr>
        <p:spPr>
          <a:xfrm>
            <a:off x="990600" y="4429125"/>
            <a:ext cx="8572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1A53B53D-5D75-5B0E-EB93-0BC35EFAC8D6}"/>
              </a:ext>
            </a:extLst>
          </p:cNvPr>
          <p:cNvSpPr>
            <a:spLocks noGrp="1"/>
          </p:cNvSpPr>
          <p:nvPr/>
        </p:nvSpPr>
        <p:spPr>
          <a:xfrm>
            <a:off x="2019300" y="4429125"/>
            <a:ext cx="35242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0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111014"/>
                </a:solidFill>
                <a:latin typeface="Aptos"/>
                <a:ea typeface="Aptos"/>
                <a:cs typeface="Aptos"/>
              </a:rPr>
              <a:t>13/05/2026 10:44:22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6FCFF3EC-7125-2452-D452-6A8256F0318A}"/>
              </a:ext>
            </a:extLst>
          </p:cNvPr>
          <p:cNvSpPr>
            <a:spLocks noGrp="1"/>
          </p:cNvSpPr>
          <p:nvPr/>
        </p:nvSpPr>
        <p:spPr>
          <a:xfrm>
            <a:off x="990600" y="4667250"/>
            <a:ext cx="4762500" cy="9525"/>
          </a:xfrm>
          <a:prstGeom prst="rect">
            <a:avLst/>
          </a:prstGeom>
          <a:solidFill>
            <a:srgbClr val="D8D2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A857F852-6CAE-CA72-A338-7E35B03B2E4E}"/>
              </a:ext>
            </a:extLst>
          </p:cNvPr>
          <p:cNvSpPr>
            <a:spLocks noGrp="1"/>
          </p:cNvSpPr>
          <p:nvPr/>
        </p:nvSpPr>
        <p:spPr>
          <a:xfrm>
            <a:off x="990600" y="4752975"/>
            <a:ext cx="8572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Tagli</a:t>
            </a: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32E3D20B-9B37-399B-EE22-DC9736584E7B}"/>
              </a:ext>
            </a:extLst>
          </p:cNvPr>
          <p:cNvSpPr>
            <a:spLocks noGrp="1"/>
          </p:cNvSpPr>
          <p:nvPr/>
        </p:nvSpPr>
        <p:spPr>
          <a:xfrm>
            <a:off x="2019300" y="4752975"/>
            <a:ext cx="35242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0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111014"/>
                </a:solidFill>
                <a:latin typeface="Aptos"/>
                <a:ea typeface="Aptos"/>
                <a:cs typeface="Aptos"/>
              </a:rPr>
              <a:t>5€, 10€, 20€, 50€, 100€, 200€, 500€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ACF93778-7FA4-DF4C-9B51-EA0ECCA54CE1}"/>
              </a:ext>
            </a:extLst>
          </p:cNvPr>
          <p:cNvSpPr>
            <a:spLocks noGrp="1"/>
          </p:cNvSpPr>
          <p:nvPr/>
        </p:nvSpPr>
        <p:spPr>
          <a:xfrm>
            <a:off x="990600" y="4991100"/>
            <a:ext cx="4762500" cy="9525"/>
          </a:xfrm>
          <a:prstGeom prst="rect">
            <a:avLst/>
          </a:prstGeom>
          <a:solidFill>
            <a:srgbClr val="D8D2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1BED217A-337D-C94F-25BE-C078DE05A141}"/>
              </a:ext>
            </a:extLst>
          </p:cNvPr>
          <p:cNvSpPr>
            <a:spLocks noGrp="1"/>
          </p:cNvSpPr>
          <p:nvPr/>
        </p:nvSpPr>
        <p:spPr>
          <a:xfrm>
            <a:off x="990600" y="5076825"/>
            <a:ext cx="8572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Output</a:t>
            </a: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F098D9DE-BFEC-0AD0-CFF9-FC14F94241AF}"/>
              </a:ext>
            </a:extLst>
          </p:cNvPr>
          <p:cNvSpPr>
            <a:spLocks noGrp="1"/>
          </p:cNvSpPr>
          <p:nvPr/>
        </p:nvSpPr>
        <p:spPr>
          <a:xfrm>
            <a:off x="2019300" y="5076825"/>
            <a:ext cx="35242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0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111014"/>
                </a:solidFill>
                <a:latin typeface="Aptos"/>
                <a:ea typeface="Aptos"/>
                <a:cs typeface="Aptos"/>
              </a:rPr>
              <a:t>Stampa ricevuta</a:t>
            </a: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3CA1B9C5-C1B5-47B1-871A-967D65630EA3}"/>
              </a:ext>
            </a:extLst>
          </p:cNvPr>
          <p:cNvSpPr>
            <a:spLocks noGrp="1"/>
          </p:cNvSpPr>
          <p:nvPr/>
        </p:nvSpPr>
        <p:spPr>
          <a:xfrm>
            <a:off x="5353050" y="3924300"/>
            <a:ext cx="781050" cy="2476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3D6E6083-117F-6250-0F48-10BEB4103C64}"/>
              </a:ext>
            </a:extLst>
          </p:cNvPr>
          <p:cNvSpPr>
            <a:spLocks noGrp="1"/>
          </p:cNvSpPr>
          <p:nvPr/>
        </p:nvSpPr>
        <p:spPr>
          <a:xfrm>
            <a:off x="5448300" y="3981450"/>
            <a:ext cx="5905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Stampa</a:t>
            </a:r>
          </a:p>
        </p:txBody>
      </p:sp>
      <p:pic>
        <p:nvPicPr>
          <p:cNvPr id="52" name="Immagine 51">
            <a:extLst>
              <a:ext uri="{FF2B5EF4-FFF2-40B4-BE49-F238E27FC236}">
                <a16:creationId xmlns:a16="http://schemas.microsoft.com/office/drawing/2014/main" id="{45D90A99-F62E-8826-C653-04A1D369A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940549" y="1257300"/>
            <a:ext cx="1962149" cy="392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11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2AED70C2-26B5-4CCE-83B2-0A11781320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1145A5D-5A2E-43C8-9F9D-73B806A96EF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6D5B028-9609-4D82-9366-D53CE448C1E7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5" name="kicker-9-marker">
            <a:extLst>
              <a:ext uri="{FF2B5EF4-FFF2-40B4-BE49-F238E27FC236}">
                <a16:creationId xmlns:a16="http://schemas.microsoft.com/office/drawing/2014/main" id="{3F3732B4-3B80-441D-AB43-7335E0104D70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9-label">
            <a:extLst>
              <a:ext uri="{FF2B5EF4-FFF2-40B4-BE49-F238E27FC236}">
                <a16:creationId xmlns:a16="http://schemas.microsoft.com/office/drawing/2014/main" id="{2C4484CB-2EAE-4F61-AE69-B0F83FEA7002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MONEYFLOW PLATFORM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C4E6FB1-863B-40B4-8E32-C756A4F68ACD}"/>
              </a:ext>
            </a:extLst>
          </p:cNvPr>
          <p:cNvSpPr>
            <a:spLocks noGrp="1"/>
          </p:cNvSpPr>
          <p:nvPr/>
        </p:nvSpPr>
        <p:spPr>
          <a:xfrm>
            <a:off x="609600" y="971550"/>
            <a:ext cx="7048500" cy="1123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Il controllo del contante diventa centralizzato e multisede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C7EB832-44DF-41FB-A059-7D931E841DC8}"/>
              </a:ext>
            </a:extLst>
          </p:cNvPr>
          <p:cNvSpPr>
            <a:spLocks noGrp="1"/>
          </p:cNvSpPr>
          <p:nvPr/>
        </p:nvSpPr>
        <p:spPr>
          <a:xfrm>
            <a:off x="628650" y="2324100"/>
            <a:ext cx="6477000" cy="723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MoneyFlow Cloud raccoglie il processo generato dal POS e lo rende leggibile per chi gestisce piu' punti vendita.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21C2ED6-498D-4097-AFA0-975869C321DE}"/>
              </a:ext>
            </a:extLst>
          </p:cNvPr>
          <p:cNvSpPr>
            <a:spLocks noGrp="1"/>
          </p:cNvSpPr>
          <p:nvPr/>
        </p:nvSpPr>
        <p:spPr>
          <a:xfrm>
            <a:off x="819150" y="3752850"/>
            <a:ext cx="2333625" cy="11239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34C0711-793A-444D-8EE4-AE4935D5ABD0}"/>
              </a:ext>
            </a:extLst>
          </p:cNvPr>
          <p:cNvSpPr>
            <a:spLocks noGrp="1"/>
          </p:cNvSpPr>
          <p:nvPr/>
        </p:nvSpPr>
        <p:spPr>
          <a:xfrm>
            <a:off x="1104900" y="4019550"/>
            <a:ext cx="11430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Store 01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44BB6B2-1C86-4EC4-A549-EC8353DF8D9A}"/>
              </a:ext>
            </a:extLst>
          </p:cNvPr>
          <p:cNvSpPr>
            <a:spLocks noGrp="1"/>
          </p:cNvSpPr>
          <p:nvPr/>
        </p:nvSpPr>
        <p:spPr>
          <a:xfrm>
            <a:off x="1104900" y="4362450"/>
            <a:ext cx="1428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SmartPOS + deposito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BA27A84-EF39-4D5D-9E54-C34463FA1A3D}"/>
              </a:ext>
            </a:extLst>
          </p:cNvPr>
          <p:cNvSpPr>
            <a:spLocks noGrp="1"/>
          </p:cNvSpPr>
          <p:nvPr/>
        </p:nvSpPr>
        <p:spPr>
          <a:xfrm>
            <a:off x="3333750" y="4314825"/>
            <a:ext cx="933450" cy="190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3" name="Elemento grafico 1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229100" y="4210050"/>
            <a:ext cx="228600" cy="22860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C09BD815-11BA-40D7-B574-AE5B3FB7F800}"/>
              </a:ext>
            </a:extLst>
          </p:cNvPr>
          <p:cNvSpPr>
            <a:spLocks noGrp="1"/>
          </p:cNvSpPr>
          <p:nvPr/>
        </p:nvSpPr>
        <p:spPr>
          <a:xfrm>
            <a:off x="4686300" y="3562350"/>
            <a:ext cx="2952750" cy="15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0F33A58-9CFA-43C4-BF0A-06FE68AADC11}"/>
              </a:ext>
            </a:extLst>
          </p:cNvPr>
          <p:cNvSpPr>
            <a:spLocks noGrp="1"/>
          </p:cNvSpPr>
          <p:nvPr/>
        </p:nvSpPr>
        <p:spPr>
          <a:xfrm>
            <a:off x="4857750" y="3752850"/>
            <a:ext cx="419100" cy="419100"/>
          </a:xfrm>
          <a:prstGeom prst="rect">
            <a:avLst/>
          </a:prstGeom>
          <a:solidFill>
            <a:srgbClr val="D8F0F2"/>
          </a:solidFill>
          <a:ln w="9525">
            <a:solidFill>
              <a:srgbClr val="D8F0F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6" name="Elemento grafico 1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953000" y="3848100"/>
            <a:ext cx="228600" cy="228600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25F588CC-8BC9-4FEF-84F7-27A69C2E8E99}"/>
              </a:ext>
            </a:extLst>
          </p:cNvPr>
          <p:cNvSpPr>
            <a:spLocks noGrp="1"/>
          </p:cNvSpPr>
          <p:nvPr/>
        </p:nvSpPr>
        <p:spPr>
          <a:xfrm>
            <a:off x="5410200" y="3752850"/>
            <a:ext cx="20383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MoneyFlow Cloud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A6B536B-53B1-4CAA-8C4E-1A05C2877888}"/>
              </a:ext>
            </a:extLst>
          </p:cNvPr>
          <p:cNvSpPr>
            <a:spLocks noGrp="1"/>
          </p:cNvSpPr>
          <p:nvPr/>
        </p:nvSpPr>
        <p:spPr>
          <a:xfrm>
            <a:off x="5410200" y="4057650"/>
            <a:ext cx="203835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Monitoraggio centralizzato e controllo operativo.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00E5FD6-A220-4CDC-BDD5-AD4E77F8B10A}"/>
              </a:ext>
            </a:extLst>
          </p:cNvPr>
          <p:cNvSpPr>
            <a:spLocks noGrp="1"/>
          </p:cNvSpPr>
          <p:nvPr/>
        </p:nvSpPr>
        <p:spPr>
          <a:xfrm>
            <a:off x="7810500" y="4314825"/>
            <a:ext cx="933450" cy="190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0" name="Elemento grafico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8705850" y="4210050"/>
            <a:ext cx="228600" cy="228600"/>
          </a:xfrm>
          <a:prstGeom prst="rect">
            <a:avLst/>
          </a:prstGeom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FD38CECF-3D9B-497C-8190-F3177B160B49}"/>
              </a:ext>
            </a:extLst>
          </p:cNvPr>
          <p:cNvSpPr>
            <a:spLocks noGrp="1"/>
          </p:cNvSpPr>
          <p:nvPr/>
        </p:nvSpPr>
        <p:spPr>
          <a:xfrm>
            <a:off x="9163050" y="3752850"/>
            <a:ext cx="2333625" cy="11239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5B8A45D-D6E3-419D-9480-9D1A62F9B184}"/>
              </a:ext>
            </a:extLst>
          </p:cNvPr>
          <p:cNvSpPr>
            <a:spLocks noGrp="1"/>
          </p:cNvSpPr>
          <p:nvPr/>
        </p:nvSpPr>
        <p:spPr>
          <a:xfrm>
            <a:off x="9448800" y="4019550"/>
            <a:ext cx="1428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Sede centrale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411568E-9643-45CF-BE23-17BC808E6DD7}"/>
              </a:ext>
            </a:extLst>
          </p:cNvPr>
          <p:cNvSpPr>
            <a:spLocks noGrp="1"/>
          </p:cNvSpPr>
          <p:nvPr/>
        </p:nvSpPr>
        <p:spPr>
          <a:xfrm>
            <a:off x="9448800" y="4362450"/>
            <a:ext cx="1524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Visibilita' e verifiche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AFD695F-A59D-444E-8C71-2B05A1EC438C}"/>
              </a:ext>
            </a:extLst>
          </p:cNvPr>
          <p:cNvSpPr>
            <a:spLocks noGrp="1"/>
          </p:cNvSpPr>
          <p:nvPr/>
        </p:nvSpPr>
        <p:spPr>
          <a:xfrm>
            <a:off x="2000250" y="5372100"/>
            <a:ext cx="8191500" cy="9525"/>
          </a:xfrm>
          <a:prstGeom prst="rect">
            <a:avLst/>
          </a:prstGeom>
          <a:solidFill>
            <a:srgbClr val="D8D2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0926A1F0-F236-41F9-9BA7-EE772CA1F5F6}"/>
              </a:ext>
            </a:extLst>
          </p:cNvPr>
          <p:cNvSpPr>
            <a:spLocks noGrp="1"/>
          </p:cNvSpPr>
          <p:nvPr/>
        </p:nvSpPr>
        <p:spPr>
          <a:xfrm>
            <a:off x="2381250" y="5581650"/>
            <a:ext cx="7429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350" b="0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11014"/>
                </a:solidFill>
                <a:latin typeface="Assistant" pitchFamily="2" charset="-79"/>
                <a:ea typeface="Aptos"/>
                <a:cs typeface="Assistant" pitchFamily="2" charset="-79"/>
              </a:rPr>
              <a:t>Il POS alimenta un flusso dati comune: meno frammentazione tra punto vendita e controllo centrale.</a:t>
            </a:r>
          </a:p>
        </p:txBody>
      </p:sp>
    </p:spTree>
    <p:extLst>
      <p:ext uri="{BB962C8B-B14F-4D97-AF65-F5344CB8AC3E}">
        <p14:creationId xmlns:p14="http://schemas.microsoft.com/office/powerpoint/2010/main" val="783389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2EF30679-9BBE-4F3F-A78F-B2294C38A7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2AC948E-46A6-447F-896C-5E4ECEC1FFC0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9D5ACF6-1905-4873-AD30-721B6B7AD46C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5" name="kicker-10-marker">
            <a:extLst>
              <a:ext uri="{FF2B5EF4-FFF2-40B4-BE49-F238E27FC236}">
                <a16:creationId xmlns:a16="http://schemas.microsoft.com/office/drawing/2014/main" id="{3020047A-6D24-46AC-9ECE-D127E17EA47B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10-label">
            <a:extLst>
              <a:ext uri="{FF2B5EF4-FFF2-40B4-BE49-F238E27FC236}">
                <a16:creationId xmlns:a16="http://schemas.microsoft.com/office/drawing/2014/main" id="{BCDC9474-09C6-40D7-820D-1E9E5CE90A8D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BENEFICI ECONOMICI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6B8F74A-E498-413E-A898-FC611BD1772D}"/>
              </a:ext>
            </a:extLst>
          </p:cNvPr>
          <p:cNvSpPr>
            <a:spLocks noGrp="1"/>
          </p:cNvSpPr>
          <p:nvPr/>
        </p:nvSpPr>
        <p:spPr>
          <a:xfrm>
            <a:off x="609600" y="971550"/>
            <a:ext cx="7429500" cy="1123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Il valore nasce dalla riduzione di errori, tempi e rischi operativi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C0D6359-9738-4028-B725-FCCEEA0A31F8}"/>
              </a:ext>
            </a:extLst>
          </p:cNvPr>
          <p:cNvSpPr>
            <a:spLocks noGrp="1"/>
          </p:cNvSpPr>
          <p:nvPr/>
        </p:nvSpPr>
        <p:spPr>
          <a:xfrm>
            <a:off x="628650" y="2324100"/>
            <a:ext cx="6858000" cy="666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Il deck originale non riporta metriche: il beneficio viene quindi espresso come leva operativa, non come stima numerica.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F15839A-1EDD-497B-93C2-FF8D09CE630D}"/>
              </a:ext>
            </a:extLst>
          </p:cNvPr>
          <p:cNvSpPr>
            <a:spLocks noGrp="1"/>
          </p:cNvSpPr>
          <p:nvPr/>
        </p:nvSpPr>
        <p:spPr>
          <a:xfrm>
            <a:off x="628650" y="3200400"/>
            <a:ext cx="3238500" cy="17526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129E948-184F-40FD-8174-A174EB542503}"/>
              </a:ext>
            </a:extLst>
          </p:cNvPr>
          <p:cNvSpPr>
            <a:spLocks noGrp="1"/>
          </p:cNvSpPr>
          <p:nvPr/>
        </p:nvSpPr>
        <p:spPr>
          <a:xfrm>
            <a:off x="857250" y="3429000"/>
            <a:ext cx="419100" cy="419100"/>
          </a:xfrm>
          <a:prstGeom prst="rect">
            <a:avLst/>
          </a:prstGeom>
          <a:solidFill>
            <a:srgbClr val="FF8A00"/>
          </a:solidFill>
          <a:ln w="9525">
            <a:solidFill>
              <a:srgbClr val="FF8A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1" name="Elemento grafico 1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952500" y="3524250"/>
            <a:ext cx="228600" cy="228600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14982822-7D62-4589-87A6-80E4B036BB09}"/>
              </a:ext>
            </a:extLst>
          </p:cNvPr>
          <p:cNvSpPr>
            <a:spLocks noGrp="1"/>
          </p:cNvSpPr>
          <p:nvPr/>
        </p:nvSpPr>
        <p:spPr>
          <a:xfrm>
            <a:off x="857250" y="4019550"/>
            <a:ext cx="27813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Meno errori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E21B6B2-F409-4464-AC75-9591BB904668}"/>
              </a:ext>
            </a:extLst>
          </p:cNvPr>
          <p:cNvSpPr>
            <a:spLocks noGrp="1"/>
          </p:cNvSpPr>
          <p:nvPr/>
        </p:nvSpPr>
        <p:spPr>
          <a:xfrm>
            <a:off x="857250" y="4381500"/>
            <a:ext cx="27813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Conteggio e registrazione guidati riducono ambiguita' operative.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F16D108-F91B-4446-BA39-96B665AB1E13}"/>
              </a:ext>
            </a:extLst>
          </p:cNvPr>
          <p:cNvSpPr>
            <a:spLocks noGrp="1"/>
          </p:cNvSpPr>
          <p:nvPr/>
        </p:nvSpPr>
        <p:spPr>
          <a:xfrm>
            <a:off x="4400550" y="3200400"/>
            <a:ext cx="3238500" cy="17526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12662A2-9E18-4EB7-A7C3-6F0EB3473A43}"/>
              </a:ext>
            </a:extLst>
          </p:cNvPr>
          <p:cNvSpPr>
            <a:spLocks noGrp="1"/>
          </p:cNvSpPr>
          <p:nvPr/>
        </p:nvSpPr>
        <p:spPr>
          <a:xfrm>
            <a:off x="4629150" y="3429000"/>
            <a:ext cx="419100" cy="419100"/>
          </a:xfrm>
          <a:prstGeom prst="rect">
            <a:avLst/>
          </a:prstGeom>
          <a:solidFill>
            <a:srgbClr val="0B7285"/>
          </a:solidFill>
          <a:ln w="9525">
            <a:solidFill>
              <a:srgbClr val="0B728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6" name="Elemento grafico 1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724400" y="3524250"/>
            <a:ext cx="228600" cy="228600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E2F306EF-FA28-4B3F-B4DB-78FBAF36FC7C}"/>
              </a:ext>
            </a:extLst>
          </p:cNvPr>
          <p:cNvSpPr>
            <a:spLocks noGrp="1"/>
          </p:cNvSpPr>
          <p:nvPr/>
        </p:nvSpPr>
        <p:spPr>
          <a:xfrm>
            <a:off x="4629150" y="4019550"/>
            <a:ext cx="27813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Meno tempi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BB88E2-3E89-40F6-A925-0A204D3B96C7}"/>
              </a:ext>
            </a:extLst>
          </p:cNvPr>
          <p:cNvSpPr>
            <a:spLocks noGrp="1"/>
          </p:cNvSpPr>
          <p:nvPr/>
        </p:nvSpPr>
        <p:spPr>
          <a:xfrm>
            <a:off x="4629150" y="4381500"/>
            <a:ext cx="27813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Azioni essenziali e verifica immediata semplificano il ciclo.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45BA392-2066-4824-A41B-B8EBBCC91335}"/>
              </a:ext>
            </a:extLst>
          </p:cNvPr>
          <p:cNvSpPr>
            <a:spLocks noGrp="1"/>
          </p:cNvSpPr>
          <p:nvPr/>
        </p:nvSpPr>
        <p:spPr>
          <a:xfrm>
            <a:off x="8172450" y="3200400"/>
            <a:ext cx="3238500" cy="17526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32BC752-5A75-458E-88CD-2F8D9EA2B32A}"/>
              </a:ext>
            </a:extLst>
          </p:cNvPr>
          <p:cNvSpPr>
            <a:spLocks noGrp="1"/>
          </p:cNvSpPr>
          <p:nvPr/>
        </p:nvSpPr>
        <p:spPr>
          <a:xfrm>
            <a:off x="8401050" y="3429000"/>
            <a:ext cx="419100" cy="419100"/>
          </a:xfrm>
          <a:prstGeom prst="rect">
            <a:avLst/>
          </a:prstGeom>
          <a:solidFill>
            <a:srgbClr val="203A5F"/>
          </a:solidFill>
          <a:ln w="9525">
            <a:solidFill>
              <a:srgbClr val="20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1" name="Elemento grafico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8496300" y="3524250"/>
            <a:ext cx="228600" cy="228600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5111BF19-3531-40B4-9760-5971EB7AE441}"/>
              </a:ext>
            </a:extLst>
          </p:cNvPr>
          <p:cNvSpPr>
            <a:spLocks noGrp="1"/>
          </p:cNvSpPr>
          <p:nvPr/>
        </p:nvSpPr>
        <p:spPr>
          <a:xfrm>
            <a:off x="8401050" y="4019550"/>
            <a:ext cx="27813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Meno rischio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B95BAD59-50ED-4B5D-8264-49DFECED497D}"/>
              </a:ext>
            </a:extLst>
          </p:cNvPr>
          <p:cNvSpPr>
            <a:spLocks noGrp="1"/>
          </p:cNvSpPr>
          <p:nvPr/>
        </p:nvSpPr>
        <p:spPr>
          <a:xfrm>
            <a:off x="8401050" y="4381500"/>
            <a:ext cx="27813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Tracciabilita' e ricevuta rendono piu' controllabile il contante.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91616C29-D774-5BB0-2485-4C48E2FA578E}"/>
              </a:ext>
            </a:extLst>
          </p:cNvPr>
          <p:cNvSpPr>
            <a:spLocks noGrp="1"/>
          </p:cNvSpPr>
          <p:nvPr/>
        </p:nvSpPr>
        <p:spPr>
          <a:xfrm>
            <a:off x="635000" y="5130799"/>
            <a:ext cx="10763250" cy="895351"/>
          </a:xfrm>
          <a:prstGeom prst="rect">
            <a:avLst/>
          </a:prstGeom>
          <a:solidFill>
            <a:srgbClr val="11101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ABC5EBBA-3A8F-74C5-5C40-1C194E8137C2}"/>
              </a:ext>
            </a:extLst>
          </p:cNvPr>
          <p:cNvSpPr>
            <a:spLocks noGrp="1"/>
          </p:cNvSpPr>
          <p:nvPr/>
        </p:nvSpPr>
        <p:spPr>
          <a:xfrm>
            <a:off x="996950" y="5173960"/>
            <a:ext cx="10534650" cy="476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it-IT" sz="3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Focus</a:t>
            </a:r>
          </a:p>
          <a:p>
            <a:pPr>
              <a:defRPr sz="1200" b="1">
                <a:solidFill>
                  <a:srgbClr val="FF8A00"/>
                </a:solidFill>
                <a:latin typeface="Aptos"/>
                <a:ea typeface="Aptos"/>
                <a:cs typeface="Aptos"/>
              </a:defRPr>
            </a:pPr>
            <a:endParaRPr sz="2000" b="1">
              <a:solidFill>
                <a:schemeClr val="accent2"/>
              </a:solidFill>
              <a:latin typeface="Assistant" pitchFamily="2" charset="-79"/>
              <a:ea typeface="Aptos"/>
              <a:cs typeface="Assistant" pitchFamily="2" charset="-79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3F435AE-9F7C-4C5F-F963-34EFD0C93850}"/>
              </a:ext>
            </a:extLst>
          </p:cNvPr>
          <p:cNvSpPr txBox="1"/>
          <p:nvPr/>
        </p:nvSpPr>
        <p:spPr>
          <a:xfrm>
            <a:off x="930116" y="5612110"/>
            <a:ext cx="1053465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it-IT" sz="1650" b="1">
                <a:solidFill>
                  <a:srgbClr val="FFFFFF"/>
                </a:solidFill>
                <a:latin typeface="Assistant" pitchFamily="2" charset="-79"/>
                <a:cs typeface="Assistant" pitchFamily="2" charset="-79"/>
              </a:rPr>
              <a:t>Beneficio operativo prima del business case</a:t>
            </a:r>
          </a:p>
        </p:txBody>
      </p:sp>
    </p:spTree>
    <p:extLst>
      <p:ext uri="{BB962C8B-B14F-4D97-AF65-F5344CB8AC3E}">
        <p14:creationId xmlns:p14="http://schemas.microsoft.com/office/powerpoint/2010/main" val="232739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39542DBD-E92C-4D52-AFB6-EEA959672F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2121A06-759D-4B96-AF8F-25A9128B17E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74F4D93-37C7-4F0E-9311-1110D7FC58BC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E6A65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5" name="kicker-11-marker">
            <a:extLst>
              <a:ext uri="{FF2B5EF4-FFF2-40B4-BE49-F238E27FC236}">
                <a16:creationId xmlns:a16="http://schemas.microsoft.com/office/drawing/2014/main" id="{E5B9EA4B-F70C-4F2E-BA75-6C4FCA916C5E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11-label">
            <a:extLst>
              <a:ext uri="{FF2B5EF4-FFF2-40B4-BE49-F238E27FC236}">
                <a16:creationId xmlns:a16="http://schemas.microsoft.com/office/drawing/2014/main" id="{6811A9CE-7C78-4910-BD48-765E7963B7F2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E6A65"/>
                </a:solidFill>
                <a:latin typeface="Aptos"/>
                <a:ea typeface="Aptos"/>
                <a:cs typeface="Aptos"/>
              </a:rPr>
              <a:t>SETTORI TARGET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AD68805-1788-4C5B-90E7-C0163E226F0D}"/>
              </a:ext>
            </a:extLst>
          </p:cNvPr>
          <p:cNvSpPr>
            <a:spLocks noGrp="1"/>
          </p:cNvSpPr>
          <p:nvPr/>
        </p:nvSpPr>
        <p:spPr>
          <a:xfrm>
            <a:off x="609600" y="971550"/>
            <a:ext cx="6667500" cy="1104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I target naturali sono ambienti </a:t>
            </a:r>
            <a:endParaRPr lang="it-IT" sz="3150" b="1">
              <a:solidFill>
                <a:srgbClr val="111014"/>
              </a:solidFill>
              <a:latin typeface="Assistant ExtraBold" pitchFamily="2" charset="-79"/>
              <a:cs typeface="Assistant ExtraBold" pitchFamily="2" charset="-79"/>
            </a:endParaRPr>
          </a:p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11014"/>
                </a:solidFill>
                <a:latin typeface="Assistant ExtraBold" pitchFamily="2" charset="-79"/>
                <a:cs typeface="Assistant ExtraBold" pitchFamily="2" charset="-79"/>
              </a:rPr>
              <a:t>cash-intensive e multisede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056CEEC-BDDF-4A35-BE2A-3FF8E7A9451D}"/>
              </a:ext>
            </a:extLst>
          </p:cNvPr>
          <p:cNvSpPr>
            <a:spLocks noGrp="1"/>
          </p:cNvSpPr>
          <p:nvPr/>
        </p:nvSpPr>
        <p:spPr>
          <a:xfrm>
            <a:off x="628650" y="2324100"/>
            <a:ext cx="6858000" cy="704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6E6A65"/>
                </a:solidFill>
                <a:latin typeface="Assistant" pitchFamily="2" charset="-79"/>
                <a:cs typeface="Assistant" pitchFamily="2" charset="-79"/>
              </a:rPr>
              <a:t>Retail, GDO, Food, Fashion, Beauty ed Elettronica condividono esigenza di controllo, velocita' e tracciabilita'.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D2A9079-4B50-4C14-8009-95B517DFB476}"/>
              </a:ext>
            </a:extLst>
          </p:cNvPr>
          <p:cNvSpPr>
            <a:spLocks noGrp="1"/>
          </p:cNvSpPr>
          <p:nvPr/>
        </p:nvSpPr>
        <p:spPr>
          <a:xfrm>
            <a:off x="628650" y="3276600"/>
            <a:ext cx="1066800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F977193-B8D7-4E7E-8421-D9F50B1495B0}"/>
              </a:ext>
            </a:extLst>
          </p:cNvPr>
          <p:cNvSpPr>
            <a:spLocks noGrp="1"/>
          </p:cNvSpPr>
          <p:nvPr/>
        </p:nvSpPr>
        <p:spPr>
          <a:xfrm>
            <a:off x="1047750" y="3638550"/>
            <a:ext cx="2381250" cy="381000"/>
          </a:xfrm>
          <a:prstGeom prst="rect">
            <a:avLst/>
          </a:prstGeom>
          <a:solidFill>
            <a:srgbClr val="FFE5C2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E503280-7B6F-47B3-8432-87C85F7DD2F3}"/>
              </a:ext>
            </a:extLst>
          </p:cNvPr>
          <p:cNvSpPr>
            <a:spLocks noGrp="1"/>
          </p:cNvSpPr>
          <p:nvPr/>
        </p:nvSpPr>
        <p:spPr>
          <a:xfrm>
            <a:off x="1162050" y="3714750"/>
            <a:ext cx="21526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35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Retail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4BE98B8-851D-456E-B54F-6EAD6C163A63}"/>
              </a:ext>
            </a:extLst>
          </p:cNvPr>
          <p:cNvSpPr>
            <a:spLocks noGrp="1"/>
          </p:cNvSpPr>
          <p:nvPr/>
        </p:nvSpPr>
        <p:spPr>
          <a:xfrm>
            <a:off x="4286250" y="3638550"/>
            <a:ext cx="2381250" cy="381000"/>
          </a:xfrm>
          <a:prstGeom prst="rect">
            <a:avLst/>
          </a:prstGeom>
          <a:solidFill>
            <a:srgbClr val="D8F0F2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4673904-DC2C-43DE-8E52-2E4EAABAB859}"/>
              </a:ext>
            </a:extLst>
          </p:cNvPr>
          <p:cNvSpPr>
            <a:spLocks noGrp="1"/>
          </p:cNvSpPr>
          <p:nvPr/>
        </p:nvSpPr>
        <p:spPr>
          <a:xfrm>
            <a:off x="4400550" y="3714750"/>
            <a:ext cx="21526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35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GDO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2E22577-6684-42E4-A299-A7C10DD2ACD0}"/>
              </a:ext>
            </a:extLst>
          </p:cNvPr>
          <p:cNvSpPr>
            <a:spLocks noGrp="1"/>
          </p:cNvSpPr>
          <p:nvPr/>
        </p:nvSpPr>
        <p:spPr>
          <a:xfrm>
            <a:off x="7524750" y="3638550"/>
            <a:ext cx="2381250" cy="381000"/>
          </a:xfrm>
          <a:prstGeom prst="rect">
            <a:avLst/>
          </a:prstGeom>
          <a:solidFill>
            <a:srgbClr val="F7F5F0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2186AB0-407B-4A53-B1E2-1FEE37246970}"/>
              </a:ext>
            </a:extLst>
          </p:cNvPr>
          <p:cNvSpPr>
            <a:spLocks noGrp="1"/>
          </p:cNvSpPr>
          <p:nvPr/>
        </p:nvSpPr>
        <p:spPr>
          <a:xfrm>
            <a:off x="7639050" y="3714750"/>
            <a:ext cx="21526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35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Food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32CD5F4-67B0-4D6F-84A9-2D501A328AE5}"/>
              </a:ext>
            </a:extLst>
          </p:cNvPr>
          <p:cNvSpPr>
            <a:spLocks noGrp="1"/>
          </p:cNvSpPr>
          <p:nvPr/>
        </p:nvSpPr>
        <p:spPr>
          <a:xfrm>
            <a:off x="1047750" y="4229100"/>
            <a:ext cx="2381250" cy="381000"/>
          </a:xfrm>
          <a:prstGeom prst="rect">
            <a:avLst/>
          </a:prstGeom>
          <a:solidFill>
            <a:srgbClr val="F7F5F0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E4CD9DA9-A4FC-4CAD-903B-6CCBFCE1B073}"/>
              </a:ext>
            </a:extLst>
          </p:cNvPr>
          <p:cNvSpPr>
            <a:spLocks noGrp="1"/>
          </p:cNvSpPr>
          <p:nvPr/>
        </p:nvSpPr>
        <p:spPr>
          <a:xfrm>
            <a:off x="1162050" y="4305300"/>
            <a:ext cx="21526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35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Fashion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6B39602-19E5-4B81-B9CE-4400F8FBFF92}"/>
              </a:ext>
            </a:extLst>
          </p:cNvPr>
          <p:cNvSpPr>
            <a:spLocks noGrp="1"/>
          </p:cNvSpPr>
          <p:nvPr/>
        </p:nvSpPr>
        <p:spPr>
          <a:xfrm>
            <a:off x="4286250" y="4229100"/>
            <a:ext cx="2381250" cy="381000"/>
          </a:xfrm>
          <a:prstGeom prst="rect">
            <a:avLst/>
          </a:prstGeom>
          <a:solidFill>
            <a:srgbClr val="F7F5F0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B6145D4-A6EB-4743-B7C8-321E15A07588}"/>
              </a:ext>
            </a:extLst>
          </p:cNvPr>
          <p:cNvSpPr>
            <a:spLocks noGrp="1"/>
          </p:cNvSpPr>
          <p:nvPr/>
        </p:nvSpPr>
        <p:spPr>
          <a:xfrm>
            <a:off x="4400550" y="4305300"/>
            <a:ext cx="21526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35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Beauty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B67FC42-F445-4CF6-A5DB-6D28064CC57B}"/>
              </a:ext>
            </a:extLst>
          </p:cNvPr>
          <p:cNvSpPr>
            <a:spLocks noGrp="1"/>
          </p:cNvSpPr>
          <p:nvPr/>
        </p:nvSpPr>
        <p:spPr>
          <a:xfrm>
            <a:off x="7524750" y="4229100"/>
            <a:ext cx="2381250" cy="381000"/>
          </a:xfrm>
          <a:prstGeom prst="rect">
            <a:avLst/>
          </a:prstGeom>
          <a:solidFill>
            <a:srgbClr val="F7F5F0"/>
          </a:solidFill>
          <a:ln w="9525">
            <a:solidFill>
              <a:srgbClr val="D8D2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467B995-D360-4068-BF6D-03C79AB1A16F}"/>
              </a:ext>
            </a:extLst>
          </p:cNvPr>
          <p:cNvSpPr>
            <a:spLocks noGrp="1"/>
          </p:cNvSpPr>
          <p:nvPr/>
        </p:nvSpPr>
        <p:spPr>
          <a:xfrm>
            <a:off x="7639050" y="4305300"/>
            <a:ext cx="21526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350" b="1">
                <a:solidFill>
                  <a:srgbClr val="11101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014"/>
                </a:solidFill>
                <a:latin typeface="Aptos"/>
                <a:ea typeface="Aptos"/>
                <a:cs typeface="Aptos"/>
              </a:rPr>
              <a:t>Elettronica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8F5DD21-C7BA-1F42-C1F9-BB4E33AD2E47}"/>
              </a:ext>
            </a:extLst>
          </p:cNvPr>
          <p:cNvSpPr>
            <a:spLocks noGrp="1"/>
          </p:cNvSpPr>
          <p:nvPr/>
        </p:nvSpPr>
        <p:spPr>
          <a:xfrm>
            <a:off x="635000" y="5130799"/>
            <a:ext cx="10763250" cy="895351"/>
          </a:xfrm>
          <a:prstGeom prst="rect">
            <a:avLst/>
          </a:prstGeom>
          <a:solidFill>
            <a:srgbClr val="11101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091DC083-C943-92CB-81FD-3620FB1B117F}"/>
              </a:ext>
            </a:extLst>
          </p:cNvPr>
          <p:cNvSpPr>
            <a:spLocks noGrp="1"/>
          </p:cNvSpPr>
          <p:nvPr/>
        </p:nvSpPr>
        <p:spPr>
          <a:xfrm>
            <a:off x="996950" y="5173960"/>
            <a:ext cx="10534650" cy="476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it-IT" sz="3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Criterio comune</a:t>
            </a:r>
          </a:p>
          <a:p>
            <a:pPr>
              <a:defRPr sz="1200" b="1">
                <a:solidFill>
                  <a:srgbClr val="FF8A00"/>
                </a:solidFill>
                <a:latin typeface="Aptos"/>
                <a:ea typeface="Aptos"/>
                <a:cs typeface="Aptos"/>
              </a:defRPr>
            </a:pPr>
            <a:endParaRPr sz="2000" b="1">
              <a:solidFill>
                <a:schemeClr val="accent2"/>
              </a:solidFill>
              <a:latin typeface="Assistant" pitchFamily="2" charset="-79"/>
              <a:ea typeface="Aptos"/>
              <a:cs typeface="Assistant" pitchFamily="2" charset="-79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36A68FE-B412-1582-1F3D-9949BAF90D7F}"/>
              </a:ext>
            </a:extLst>
          </p:cNvPr>
          <p:cNvSpPr txBox="1"/>
          <p:nvPr/>
        </p:nvSpPr>
        <p:spPr>
          <a:xfrm>
            <a:off x="930116" y="5612110"/>
            <a:ext cx="1053465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it-IT" sz="1650" b="1">
                <a:solidFill>
                  <a:srgbClr val="FFFFFF"/>
                </a:solidFill>
                <a:latin typeface="Assistant" pitchFamily="2" charset="-79"/>
                <a:cs typeface="Assistant" pitchFamily="2" charset="-79"/>
              </a:rPr>
              <a:t>Contante frequente + controllo multisede</a:t>
            </a:r>
          </a:p>
        </p:txBody>
      </p:sp>
    </p:spTree>
    <p:extLst>
      <p:ext uri="{BB962C8B-B14F-4D97-AF65-F5344CB8AC3E}">
        <p14:creationId xmlns:p14="http://schemas.microsoft.com/office/powerpoint/2010/main" val="601809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1918A1E4-E767-4961-9CEB-637DDB9A185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01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4C03C4E-A9EF-4A09-8910-0B0B2256BF7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611DC93-EF5E-43F3-9170-694EB8D76EFE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00" b="0">
                <a:solidFill>
                  <a:srgbClr val="BEB8AD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BEB8AD"/>
                </a:solidFill>
                <a:latin typeface="Aptos"/>
                <a:ea typeface="Aptos"/>
                <a:cs typeface="Aptos"/>
              </a:rPr>
              <a:t>natty-safe.com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42F94B0-0686-4A51-B5DA-ED22B3035D93}"/>
              </a:ext>
            </a:extLst>
          </p:cNvPr>
          <p:cNvSpPr>
            <a:spLocks noGrp="1"/>
          </p:cNvSpPr>
          <p:nvPr/>
        </p:nvSpPr>
        <p:spPr>
          <a:xfrm>
            <a:off x="10839450" y="6381750"/>
            <a:ext cx="7429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0">
                <a:solidFill>
                  <a:srgbClr val="BEB8AD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BEB8AD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5" name="kicker-12-marker">
            <a:extLst>
              <a:ext uri="{FF2B5EF4-FFF2-40B4-BE49-F238E27FC236}">
                <a16:creationId xmlns:a16="http://schemas.microsoft.com/office/drawing/2014/main" id="{E5AC6889-1CE5-4BF6-B25C-086D991F2C1B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kicker-12-label">
            <a:extLst>
              <a:ext uri="{FF2B5EF4-FFF2-40B4-BE49-F238E27FC236}">
                <a16:creationId xmlns:a16="http://schemas.microsoft.com/office/drawing/2014/main" id="{C52AFE83-4B7F-41D8-8C14-88B46385C670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D7D1C7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D7D1C7"/>
                </a:solidFill>
                <a:latin typeface="Aptos"/>
                <a:ea typeface="Aptos"/>
                <a:cs typeface="Aptos"/>
              </a:rPr>
              <a:t>PERCHE' PLUG-IN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E467AE8-201C-4B0C-8252-2C80E611D3F7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7334250" cy="1276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chemeClr val="bg1"/>
                </a:solidFill>
                <a:latin typeface="Assistant ExtraBold" pitchFamily="2" charset="-79"/>
                <a:cs typeface="Assistant ExtraBold" pitchFamily="2" charset="-79"/>
              </a:rPr>
              <a:t>Lo SmartPOS diventa il punto di controllo del contante.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96403E4-4A70-4E6C-9E8F-8BAB88E6E102}"/>
              </a:ext>
            </a:extLst>
          </p:cNvPr>
          <p:cNvSpPr>
            <a:spLocks noGrp="1"/>
          </p:cNvSpPr>
          <p:nvPr/>
        </p:nvSpPr>
        <p:spPr>
          <a:xfrm>
            <a:off x="628650" y="2724150"/>
            <a:ext cx="10534650" cy="838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65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chemeClr val="bg1"/>
                </a:solidFill>
                <a:latin typeface="Assistant" pitchFamily="2" charset="-79"/>
                <a:cs typeface="Assistant" pitchFamily="2" charset="-79"/>
              </a:rPr>
              <a:t>Natty chiude il gap tra pagamento, deposito fisico e controllo centrale senza cambiare il punto operativo dell'esercente.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C42C5BB-6704-487E-9642-2B258B18BE0C}"/>
              </a:ext>
            </a:extLst>
          </p:cNvPr>
          <p:cNvSpPr>
            <a:spLocks noGrp="1"/>
          </p:cNvSpPr>
          <p:nvPr/>
        </p:nvSpPr>
        <p:spPr>
          <a:xfrm>
            <a:off x="800100" y="4267200"/>
            <a:ext cx="2476500" cy="1123950"/>
          </a:xfrm>
          <a:prstGeom prst="rect">
            <a:avLst/>
          </a:prstGeom>
          <a:solidFill>
            <a:srgbClr val="1D1920"/>
          </a:solidFill>
          <a:ln w="9525">
            <a:solidFill>
              <a:srgbClr val="3A333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FECBADB-5E33-4761-AE1A-A4BF01D69E31}"/>
              </a:ext>
            </a:extLst>
          </p:cNvPr>
          <p:cNvSpPr>
            <a:spLocks noGrp="1"/>
          </p:cNvSpPr>
          <p:nvPr/>
        </p:nvSpPr>
        <p:spPr>
          <a:xfrm>
            <a:off x="971550" y="4457700"/>
            <a:ext cx="419100" cy="419100"/>
          </a:xfrm>
          <a:prstGeom prst="rect">
            <a:avLst/>
          </a:prstGeom>
          <a:solidFill>
            <a:srgbClr val="FF8A00"/>
          </a:solidFill>
          <a:ln w="9525">
            <a:solidFill>
              <a:srgbClr val="FF8A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1" name="Elemento grafico 1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66800" y="4552950"/>
            <a:ext cx="228600" cy="228600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94DD3C36-5B97-4502-9CFC-FB018E7C037B}"/>
              </a:ext>
            </a:extLst>
          </p:cNvPr>
          <p:cNvSpPr>
            <a:spLocks noGrp="1"/>
          </p:cNvSpPr>
          <p:nvPr/>
        </p:nvSpPr>
        <p:spPr>
          <a:xfrm>
            <a:off x="1524000" y="4457700"/>
            <a:ext cx="15621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POS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518B4A8-FF6E-4901-9482-2D86AC58A3E6}"/>
              </a:ext>
            </a:extLst>
          </p:cNvPr>
          <p:cNvSpPr>
            <a:spLocks noGrp="1"/>
          </p:cNvSpPr>
          <p:nvPr/>
        </p:nvSpPr>
        <p:spPr>
          <a:xfrm>
            <a:off x="1524000" y="4762500"/>
            <a:ext cx="15621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BEB8AD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BEB8AD"/>
                </a:solidFill>
                <a:latin typeface="Aptos"/>
                <a:ea typeface="Aptos"/>
                <a:cs typeface="Aptos"/>
              </a:rPr>
              <a:t>punto operativo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0D9F8AD-57AC-4C83-910A-1B99CCD1385A}"/>
              </a:ext>
            </a:extLst>
          </p:cNvPr>
          <p:cNvSpPr>
            <a:spLocks noGrp="1"/>
          </p:cNvSpPr>
          <p:nvPr/>
        </p:nvSpPr>
        <p:spPr>
          <a:xfrm>
            <a:off x="3448050" y="4810125"/>
            <a:ext cx="819150" cy="190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5" name="Elemento grafico 1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229100" y="4705350"/>
            <a:ext cx="228600" cy="228600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D672A61D-3967-44DF-B2AA-5463292B6901}"/>
              </a:ext>
            </a:extLst>
          </p:cNvPr>
          <p:cNvSpPr>
            <a:spLocks noGrp="1"/>
          </p:cNvSpPr>
          <p:nvPr/>
        </p:nvSpPr>
        <p:spPr>
          <a:xfrm>
            <a:off x="4667250" y="4267200"/>
            <a:ext cx="2686050" cy="1123950"/>
          </a:xfrm>
          <a:prstGeom prst="rect">
            <a:avLst/>
          </a:prstGeom>
          <a:solidFill>
            <a:srgbClr val="1D1920"/>
          </a:solidFill>
          <a:ln w="9525">
            <a:solidFill>
              <a:srgbClr val="3A333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879D6A0-6EA2-43AF-B902-2DE2FD9B44AE}"/>
              </a:ext>
            </a:extLst>
          </p:cNvPr>
          <p:cNvSpPr>
            <a:spLocks noGrp="1"/>
          </p:cNvSpPr>
          <p:nvPr/>
        </p:nvSpPr>
        <p:spPr>
          <a:xfrm>
            <a:off x="4838700" y="4457700"/>
            <a:ext cx="419100" cy="419100"/>
          </a:xfrm>
          <a:prstGeom prst="rect">
            <a:avLst/>
          </a:prstGeom>
          <a:solidFill>
            <a:srgbClr val="0B7285"/>
          </a:solidFill>
          <a:ln w="9525">
            <a:solidFill>
              <a:srgbClr val="0B728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8" name="Elemento grafico 1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4933950" y="4552950"/>
            <a:ext cx="228600" cy="228600"/>
          </a:xfrm>
          <a:prstGeom prst="rect">
            <a:avLst/>
          </a:prstGeom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2024B512-4810-43BF-A37B-61B59B9DE044}"/>
              </a:ext>
            </a:extLst>
          </p:cNvPr>
          <p:cNvSpPr>
            <a:spLocks noGrp="1"/>
          </p:cNvSpPr>
          <p:nvPr/>
        </p:nvSpPr>
        <p:spPr>
          <a:xfrm>
            <a:off x="5391150" y="4457700"/>
            <a:ext cx="17716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Deposito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95E1ADE-5870-4E07-A2A0-22BA8D4BC358}"/>
              </a:ext>
            </a:extLst>
          </p:cNvPr>
          <p:cNvSpPr>
            <a:spLocks noGrp="1"/>
          </p:cNvSpPr>
          <p:nvPr/>
        </p:nvSpPr>
        <p:spPr>
          <a:xfrm>
            <a:off x="5391150" y="4762500"/>
            <a:ext cx="177165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BEB8AD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BEB8AD"/>
                </a:solidFill>
                <a:latin typeface="Aptos"/>
                <a:ea typeface="Aptos"/>
                <a:cs typeface="Aptos"/>
              </a:rPr>
              <a:t>contante guidato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08AA795-C568-44E3-B8C3-6F30C5459B39}"/>
              </a:ext>
            </a:extLst>
          </p:cNvPr>
          <p:cNvSpPr>
            <a:spLocks noGrp="1"/>
          </p:cNvSpPr>
          <p:nvPr/>
        </p:nvSpPr>
        <p:spPr>
          <a:xfrm>
            <a:off x="7524750" y="4810125"/>
            <a:ext cx="819150" cy="1905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2" name="Elemento grafico 2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305800" y="4705350"/>
            <a:ext cx="228600" cy="228600"/>
          </a:xfrm>
          <a:prstGeom prst="rect">
            <a:avLst/>
          </a:prstGeom>
        </p:spPr>
      </p:pic>
      <p:sp>
        <p:nvSpPr>
          <p:cNvPr id="23" name="Rettangolo 22">
            <a:extLst>
              <a:ext uri="{FF2B5EF4-FFF2-40B4-BE49-F238E27FC236}">
                <a16:creationId xmlns:a16="http://schemas.microsoft.com/office/drawing/2014/main" id="{00E65006-0673-44F1-BE78-95FA2656CA81}"/>
              </a:ext>
            </a:extLst>
          </p:cNvPr>
          <p:cNvSpPr>
            <a:spLocks noGrp="1"/>
          </p:cNvSpPr>
          <p:nvPr/>
        </p:nvSpPr>
        <p:spPr>
          <a:xfrm>
            <a:off x="8743950" y="4267200"/>
            <a:ext cx="2686050" cy="1123950"/>
          </a:xfrm>
          <a:prstGeom prst="rect">
            <a:avLst/>
          </a:prstGeom>
          <a:solidFill>
            <a:srgbClr val="1D1920"/>
          </a:solidFill>
          <a:ln w="9525">
            <a:solidFill>
              <a:srgbClr val="3A333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6105DC8-2E39-473E-9389-D3E16E013B6A}"/>
              </a:ext>
            </a:extLst>
          </p:cNvPr>
          <p:cNvSpPr>
            <a:spLocks noGrp="1"/>
          </p:cNvSpPr>
          <p:nvPr/>
        </p:nvSpPr>
        <p:spPr>
          <a:xfrm>
            <a:off x="8915400" y="4457700"/>
            <a:ext cx="419100" cy="419100"/>
          </a:xfrm>
          <a:prstGeom prst="rect">
            <a:avLst/>
          </a:prstGeom>
          <a:solidFill>
            <a:srgbClr val="203A5F"/>
          </a:solidFill>
          <a:ln w="9525">
            <a:solidFill>
              <a:srgbClr val="203A5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5" name="Elemento grafico 2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010650" y="4552950"/>
            <a:ext cx="228600" cy="228600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DF50C273-17F6-4C67-B82B-844DBB79EA71}"/>
              </a:ext>
            </a:extLst>
          </p:cNvPr>
          <p:cNvSpPr>
            <a:spLocks noGrp="1"/>
          </p:cNvSpPr>
          <p:nvPr/>
        </p:nvSpPr>
        <p:spPr>
          <a:xfrm>
            <a:off x="9467850" y="4457700"/>
            <a:ext cx="17716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MoneyFlow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B869BA8D-68D3-4085-BF53-B959FF5688B1}"/>
              </a:ext>
            </a:extLst>
          </p:cNvPr>
          <p:cNvSpPr>
            <a:spLocks noGrp="1"/>
          </p:cNvSpPr>
          <p:nvPr/>
        </p:nvSpPr>
        <p:spPr>
          <a:xfrm>
            <a:off x="9467850" y="4762500"/>
            <a:ext cx="177165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BEB8AD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BEB8AD"/>
                </a:solidFill>
                <a:latin typeface="Aptos"/>
                <a:ea typeface="Aptos"/>
                <a:cs typeface="Aptos"/>
              </a:rPr>
              <a:t>visibilita' centrale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E467BC56-48BA-4155-B890-C15F9DD7FEA0}"/>
              </a:ext>
            </a:extLst>
          </p:cNvPr>
          <p:cNvSpPr>
            <a:spLocks noGrp="1"/>
          </p:cNvSpPr>
          <p:nvPr/>
        </p:nvSpPr>
        <p:spPr>
          <a:xfrm>
            <a:off x="8286750" y="1714500"/>
            <a:ext cx="2571750" cy="381000"/>
          </a:xfrm>
          <a:prstGeom prst="rect">
            <a:avLst/>
          </a:prstGeom>
          <a:solidFill>
            <a:srgbClr val="FF8A00"/>
          </a:solidFill>
          <a:ln w="9525">
            <a:solidFill>
              <a:srgbClr val="FF8A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E53865E6-1D0B-4017-BEAD-8D08929E5D7E}"/>
              </a:ext>
            </a:extLst>
          </p:cNvPr>
          <p:cNvSpPr>
            <a:spLocks noGrp="1"/>
          </p:cNvSpPr>
          <p:nvPr/>
        </p:nvSpPr>
        <p:spPr>
          <a:xfrm>
            <a:off x="8401050" y="1816100"/>
            <a:ext cx="23431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Controllo operativo del contante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0C16D723-2E5E-4EEF-94F8-F2A9D1547D0C}"/>
              </a:ext>
            </a:extLst>
          </p:cNvPr>
          <p:cNvSpPr>
            <a:spLocks noGrp="1"/>
          </p:cNvSpPr>
          <p:nvPr/>
        </p:nvSpPr>
        <p:spPr>
          <a:xfrm>
            <a:off x="7829550" y="5943600"/>
            <a:ext cx="3333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1200" b="0">
                <a:solidFill>
                  <a:srgbClr val="D7D1C7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7D1C7"/>
                </a:solidFill>
                <a:latin typeface="Aptos"/>
                <a:ea typeface="Aptos"/>
                <a:cs typeface="Aptos"/>
              </a:rPr>
              <a:t>Next step: business case con metriche operative reali.</a:t>
            </a:r>
          </a:p>
        </p:txBody>
      </p:sp>
    </p:spTree>
    <p:extLst>
      <p:ext uri="{BB962C8B-B14F-4D97-AF65-F5344CB8AC3E}">
        <p14:creationId xmlns:p14="http://schemas.microsoft.com/office/powerpoint/2010/main" val="1211050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ED50615-94D3-CC1D-092F-30603A4D6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magine 32">
            <a:extLst>
              <a:ext uri="{FF2B5EF4-FFF2-40B4-BE49-F238E27FC236}">
                <a16:creationId xmlns:a16="http://schemas.microsoft.com/office/drawing/2014/main" id="{B5CF137F-B175-8B99-1FF9-6E9F5F9B4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r="8022" b="4833"/>
          <a:stretch>
            <a:fillRect/>
          </a:stretch>
        </p:blipFill>
        <p:spPr>
          <a:xfrm>
            <a:off x="6362701" y="1181100"/>
            <a:ext cx="5829299" cy="4755076"/>
          </a:xfrm>
          <a:prstGeom prst="rect">
            <a:avLst/>
          </a:prstGeom>
        </p:spPr>
      </p:pic>
      <p:sp>
        <p:nvSpPr>
          <p:cNvPr id="31" name="Rettangolo 30">
            <a:extLst>
              <a:ext uri="{FF2B5EF4-FFF2-40B4-BE49-F238E27FC236}">
                <a16:creationId xmlns:a16="http://schemas.microsoft.com/office/drawing/2014/main" id="{D6EAA292-C7DE-E192-B2DB-B2E5FEAE8399}"/>
              </a:ext>
            </a:extLst>
          </p:cNvPr>
          <p:cNvSpPr>
            <a:spLocks noGrp="1"/>
          </p:cNvSpPr>
          <p:nvPr/>
        </p:nvSpPr>
        <p:spPr>
          <a:xfrm>
            <a:off x="-1" y="76200"/>
            <a:ext cx="6353175" cy="6781800"/>
          </a:xfrm>
          <a:prstGeom prst="rect">
            <a:avLst/>
          </a:prstGeom>
          <a:solidFill>
            <a:schemeClr val="tx1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EAD1258-B1F4-DCFE-D09E-B6E7A8F220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kicker-1-marker">
            <a:extLst>
              <a:ext uri="{FF2B5EF4-FFF2-40B4-BE49-F238E27FC236}">
                <a16:creationId xmlns:a16="http://schemas.microsoft.com/office/drawing/2014/main" id="{97BD7943-2AE1-A105-F05A-BEB5B0C588F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323850" cy="38100"/>
          </a:xfrm>
          <a:prstGeom prst="rect">
            <a:avLst/>
          </a:prstGeom>
          <a:solidFill>
            <a:srgbClr val="FF8A0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kicker-1-label">
            <a:extLst>
              <a:ext uri="{FF2B5EF4-FFF2-40B4-BE49-F238E27FC236}">
                <a16:creationId xmlns:a16="http://schemas.microsoft.com/office/drawing/2014/main" id="{0B309447-75B4-7376-7E36-EF23610A8517}"/>
              </a:ext>
            </a:extLst>
          </p:cNvPr>
          <p:cNvSpPr>
            <a:spLocks noGrp="1"/>
          </p:cNvSpPr>
          <p:nvPr/>
        </p:nvSpPr>
        <p:spPr>
          <a:xfrm>
            <a:off x="1104900" y="666750"/>
            <a:ext cx="342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25" b="1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EXECUTIVE MANAGEMENT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1F27C2C-361A-2C45-76E3-06C86DBB846E}"/>
              </a:ext>
            </a:extLst>
          </p:cNvPr>
          <p:cNvSpPr>
            <a:spLocks noGrp="1"/>
          </p:cNvSpPr>
          <p:nvPr/>
        </p:nvSpPr>
        <p:spPr>
          <a:xfrm>
            <a:off x="666750" y="1181100"/>
            <a:ext cx="5334000" cy="723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4800" b="1">
                <a:solidFill>
                  <a:srgbClr val="111014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1">
                <a:solidFill>
                  <a:srgbClr val="FF8A00"/>
                </a:solidFill>
                <a:latin typeface="Assistant ExtraBold" pitchFamily="2" charset="-79"/>
                <a:ea typeface="Aptos Display"/>
                <a:cs typeface="Assistant ExtraBold" pitchFamily="2" charset="-79"/>
              </a:rPr>
              <a:t>Natty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181218D-7F7D-56E3-5ECD-20A687E5A7B5}"/>
              </a:ext>
            </a:extLst>
          </p:cNvPr>
          <p:cNvSpPr>
            <a:spLocks noGrp="1"/>
          </p:cNvSpPr>
          <p:nvPr/>
        </p:nvSpPr>
        <p:spPr>
          <a:xfrm>
            <a:off x="704850" y="1952625"/>
            <a:ext cx="52959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1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chemeClr val="bg1"/>
                </a:solidFill>
                <a:latin typeface="Aptos"/>
                <a:ea typeface="Aptos"/>
                <a:cs typeface="Aptos"/>
              </a:rPr>
              <a:t>Lo SmartPOS che gestisce anche il contante</a:t>
            </a:r>
          </a:p>
        </p:txBody>
      </p:sp>
      <p:pic>
        <p:nvPicPr>
          <p:cNvPr id="14" name="Immagine 13">
            <a:hlinkClick r:id="rId4" action="ppaction://hlinksldjump"/>
            <a:extLst>
              <a:ext uri="{FF2B5EF4-FFF2-40B4-BE49-F238E27FC236}">
                <a16:creationId xmlns:a16="http://schemas.microsoft.com/office/drawing/2014/main" id="{0FD027D9-CCA1-E683-A59E-DC232B0740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332" t="16596" r="28281" b="25186"/>
          <a:stretch/>
        </p:blipFill>
        <p:spPr>
          <a:xfrm>
            <a:off x="1660486" y="3724753"/>
            <a:ext cx="2568613" cy="2328384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223F08A6-8395-5127-E8CD-B9A62F31FEFD}"/>
              </a:ext>
            </a:extLst>
          </p:cNvPr>
          <p:cNvSpPr>
            <a:spLocks noGrp="1"/>
          </p:cNvSpPr>
          <p:nvPr/>
        </p:nvSpPr>
        <p:spPr>
          <a:xfrm>
            <a:off x="1660486" y="3138487"/>
            <a:ext cx="2568613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100" b="0">
                <a:solidFill>
                  <a:srgbClr val="6E6A65"/>
                </a:solidFill>
                <a:latin typeface="Aptos"/>
                <a:ea typeface="Aptos"/>
                <a:cs typeface="Aptos"/>
              </a:defRPr>
            </a:pPr>
            <a:r>
              <a:rPr lang="it-IT" sz="2100" b="0">
                <a:solidFill>
                  <a:schemeClr val="bg1"/>
                </a:solidFill>
                <a:latin typeface="Aptos"/>
                <a:ea typeface="Aptos"/>
                <a:cs typeface="Aptos"/>
              </a:rPr>
              <a:t>Una soluzione</a:t>
            </a:r>
            <a:endParaRPr sz="2100" b="0">
              <a:solidFill>
                <a:schemeClr val="bg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01" name="Contatti"/>
          <p:cNvSpPr txBox="1"/>
          <p:nvPr/>
        </p:nvSpPr>
        <p:spPr>
          <a:xfrm>
            <a:off x="666750" y="6250000"/>
            <a:ext cx="5334000" cy="480000"/>
          </a:xfrm>
          <a:prstGeom prst="rect">
            <a:avLst/>
          </a:prstGeom>
          <a:noFill/>
        </p:spPr>
        <p:txBody>
          <a:bodyPr lIns="0" tIns="0" rIns="0" bIns="0" anchor="t" wrap="square"/>
          <a:lstStyle/>
          <a:p>
            <a:pPr algn="l"/>
            <a:r>
              <a:rPr lang="it-IT" sz="1200" b="0">
                <a:solidFill>
                  <a:srgbClr val="F58220"/>
                </a:solidFill>
                <a:latin typeface="Aptos"/>
                <a:ea typeface="Aptos"/>
                <a:cs typeface="Aptos"/>
              </a:rPr>
              <a:t>natty-safe.com</a:t>
            </a:r>
            <a:r>
              <a:rPr lang="it-IT" sz="1200" b="0">
                <a:solidFill>
                  <a:schemeClr val="bg1"/>
                </a:solidFill>
                <a:latin typeface="Aptos"/>
                <a:ea typeface="Aptos"/>
                <a:cs typeface="Aptos"/>
              </a:rPr>
              <a:t xml:space="preserve">  ·  +39 02 96459445</a:t>
            </a:r>
          </a:p>
          <a:p>
            <a:pPr algn="l"/>
            <a:r>
              <a:rPr lang="it-IT" sz="1200" b="0">
                <a:solidFill>
                  <a:schemeClr val="bg1"/>
                </a:solidFill>
                <a:latin typeface="Aptos"/>
                <a:ea typeface="Aptos"/>
                <a:cs typeface="Aptos"/>
              </a:rPr>
              <a:t>Plug-in Srl · Origgio (VA)</a:t>
            </a:r>
          </a:p>
        </p:txBody>
      </p:sp>
    </p:spTree>
    <p:extLst>
      <p:ext uri="{BB962C8B-B14F-4D97-AF65-F5344CB8AC3E}">
        <p14:creationId xmlns:p14="http://schemas.microsoft.com/office/powerpoint/2010/main" val="411756980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730</Words>
  <Application>Microsoft Office PowerPoint</Application>
  <DocSecurity>0</DocSecurity>
  <PresentationFormat>Widescreen</PresentationFormat>
  <Paragraphs>163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Aptos</vt:lpstr>
      <vt:lpstr>Assistant</vt:lpstr>
      <vt:lpstr>Assistant ExtraBold</vt:lpstr>
      <vt:lpstr>Calibri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Natty – la cassaforte intelligente gestita dal POS</dc:title>
  <dc:creator>Walnut Exporter</dc:creator>
  <cp:lastModifiedBy>Giampiero Lampasona</cp:lastModifiedBy>
  <cp:revision>6</cp:revision>
  <dcterms:created xsi:type="dcterms:W3CDTF">2026-06-03T09:24:21Z</dcterms:created>
  <dcterms:modified xsi:type="dcterms:W3CDTF">2026-06-03T12:59:34Z</dcterms:modified>
</cp:coreProperties>
</file>